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tags/tag4.xml" ContentType="application/vnd.openxmlformats-officedocument.presentationml.tags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tags/tag40.xml" ContentType="application/vnd.openxmlformats-officedocument.presentationml.tag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4"/>
  </p:notesMasterIdLst>
  <p:sldIdLst>
    <p:sldId id="256" r:id="rId2"/>
    <p:sldId id="722" r:id="rId3"/>
    <p:sldId id="875" r:id="rId4"/>
    <p:sldId id="942" r:id="rId5"/>
    <p:sldId id="937" r:id="rId6"/>
    <p:sldId id="365" r:id="rId7"/>
    <p:sldId id="368" r:id="rId8"/>
    <p:sldId id="369" r:id="rId9"/>
    <p:sldId id="326" r:id="rId10"/>
    <p:sldId id="334" r:id="rId11"/>
    <p:sldId id="936" r:id="rId12"/>
    <p:sldId id="337" r:id="rId13"/>
    <p:sldId id="340" r:id="rId14"/>
    <p:sldId id="938" r:id="rId15"/>
    <p:sldId id="370" r:id="rId16"/>
    <p:sldId id="371" r:id="rId17"/>
    <p:sldId id="372" r:id="rId18"/>
    <p:sldId id="373" r:id="rId19"/>
    <p:sldId id="386" r:id="rId20"/>
    <p:sldId id="374" r:id="rId21"/>
    <p:sldId id="375" r:id="rId22"/>
    <p:sldId id="378" r:id="rId23"/>
    <p:sldId id="382" r:id="rId24"/>
    <p:sldId id="939" r:id="rId25"/>
    <p:sldId id="318" r:id="rId26"/>
    <p:sldId id="946" r:id="rId27"/>
    <p:sldId id="947" r:id="rId28"/>
    <p:sldId id="380" r:id="rId29"/>
    <p:sldId id="384" r:id="rId30"/>
    <p:sldId id="385" r:id="rId31"/>
    <p:sldId id="943" r:id="rId32"/>
    <p:sldId id="387" r:id="rId33"/>
    <p:sldId id="948" r:id="rId34"/>
    <p:sldId id="388" r:id="rId35"/>
    <p:sldId id="453" r:id="rId36"/>
    <p:sldId id="392" r:id="rId37"/>
    <p:sldId id="389" r:id="rId38"/>
    <p:sldId id="391" r:id="rId39"/>
    <p:sldId id="393" r:id="rId40"/>
    <p:sldId id="940" r:id="rId41"/>
    <p:sldId id="338" r:id="rId42"/>
    <p:sldId id="848" r:id="rId43"/>
    <p:sldId id="849" r:id="rId44"/>
    <p:sldId id="850" r:id="rId45"/>
    <p:sldId id="851" r:id="rId46"/>
    <p:sldId id="852" r:id="rId47"/>
    <p:sldId id="853" r:id="rId48"/>
    <p:sldId id="877" r:id="rId49"/>
    <p:sldId id="941" r:id="rId50"/>
    <p:sldId id="830" r:id="rId51"/>
    <p:sldId id="831" r:id="rId52"/>
    <p:sldId id="833" r:id="rId53"/>
    <p:sldId id="832" r:id="rId54"/>
    <p:sldId id="838" r:id="rId55"/>
    <p:sldId id="837" r:id="rId56"/>
    <p:sldId id="944" r:id="rId57"/>
    <p:sldId id="841" r:id="rId58"/>
    <p:sldId id="842" r:id="rId59"/>
    <p:sldId id="316" r:id="rId60"/>
    <p:sldId id="323" r:id="rId61"/>
    <p:sldId id="331" r:id="rId62"/>
    <p:sldId id="844" r:id="rId63"/>
  </p:sldIdLst>
  <p:sldSz cx="9144000" cy="6858000" type="screen4x3"/>
  <p:notesSz cx="6858000" cy="9144000"/>
  <p:custDataLst>
    <p:tags r:id="rId6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2782" autoAdjust="0"/>
  </p:normalViewPr>
  <p:slideViewPr>
    <p:cSldViewPr snapToGrid="0">
      <p:cViewPr varScale="1">
        <p:scale>
          <a:sx n="97" d="100"/>
          <a:sy n="97" d="100"/>
        </p:scale>
        <p:origin x="1412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FBA386-D258-439D-9ED7-B9FC9AD58011}" type="datetimeFigureOut">
              <a:rPr lang="zh-CN" altLang="en-US" smtClean="0"/>
              <a:t>2024/12/27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5E4283-BCEA-46DE-92C2-801014F3147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lang="zh-CN" altLang="en-US" sz="12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刻画</a:t>
                </a:r>
                <a14:m>
                  <m:oMath xmlns:m="http://schemas.openxmlformats.org/officeDocument/2006/math">
                    <m:r>
                      <a:rPr lang="en-US" altLang="zh-CN" sz="1200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𝑋</m:t>
                    </m:r>
                  </m:oMath>
                </a14:m>
                <a:r>
                  <a:rPr lang="zh-CN" altLang="en-US" sz="12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的波动程度</a:t>
                </a:r>
                <a:endParaRPr lang="en-US" altLang="zh-CN" sz="12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备注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5E4283-BCEA-46DE-92C2-801014F31478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两个变量相加的新分布：</a:t>
            </a:r>
            <a:r>
              <a:rPr lang="en-US" altLang="zh-CN" dirty="0" err="1"/>
              <a:t>Ax+by</a:t>
            </a:r>
            <a:r>
              <a:rPr lang="zh-CN" altLang="en-US" dirty="0"/>
              <a:t>这个新变量的分布，需要计算 </a:t>
            </a:r>
            <a:r>
              <a:rPr lang="en-US" altLang="zh-CN" dirty="0"/>
              <a:t>\int_{</a:t>
            </a:r>
            <a:r>
              <a:rPr lang="en-US" altLang="zh-CN" dirty="0" err="1"/>
              <a:t>x+y</a:t>
            </a:r>
            <a:r>
              <a:rPr lang="en-US" altLang="zh-CN" dirty="0"/>
              <a:t>=c} exp(-x^2)*exp(-y^2)  </a:t>
            </a:r>
            <a:r>
              <a:rPr lang="zh-CN" altLang="en-US" dirty="0"/>
              <a:t>还是可以进一步化简，还是</a:t>
            </a:r>
            <a:r>
              <a:rPr lang="en-US" altLang="zh-CN" dirty="0"/>
              <a:t>exp</a:t>
            </a:r>
            <a:r>
              <a:rPr lang="zh-CN" altLang="en-US" dirty="0"/>
              <a:t>的形式</a:t>
            </a:r>
            <a:endParaRPr lang="en-US" altLang="zh-CN" dirty="0"/>
          </a:p>
          <a:p>
            <a:r>
              <a:rPr lang="zh-CN" altLang="en-US" dirty="0"/>
              <a:t>用二项分布，扔了很多次骰子，凑出方差，再额外补均值</a:t>
            </a:r>
          </a:p>
          <a:p>
            <a:endParaRPr lang="zh-CN" altLang="en-US" dirty="0"/>
          </a:p>
          <a:p>
            <a:r>
              <a:rPr lang="zh-CN" altLang="en-US" dirty="0"/>
              <a:t>先考虑</a:t>
            </a:r>
            <a:r>
              <a:rPr lang="en-US" altLang="zh-CN" dirty="0"/>
              <a:t> X+Y</a:t>
            </a:r>
            <a:r>
              <a:rPr lang="zh-CN" altLang="en-US" dirty="0"/>
              <a:t>，再考虑</a:t>
            </a:r>
            <a:r>
              <a:rPr lang="en-US" altLang="zh-CN" dirty="0"/>
              <a:t> X-Y</a:t>
            </a:r>
          </a:p>
          <a:p>
            <a:r>
              <a:rPr lang="zh-CN" altLang="en-US" dirty="0"/>
              <a:t>左侧的</a:t>
            </a:r>
            <a:r>
              <a:rPr lang="en-US" altLang="zh-CN" dirty="0"/>
              <a:t>y</a:t>
            </a:r>
            <a:r>
              <a:rPr lang="zh-CN" altLang="en-US" dirty="0"/>
              <a:t>和右侧的合成变量无法区分。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5E4283-BCEA-46DE-92C2-801014F31478}" type="slidenum">
              <a:rPr lang="zh-CN" altLang="en-US" smtClean="0"/>
              <a:t>26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03F7D4-9250-9FFD-29FA-BC57E3EFC2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6F313D3-797B-4254-EEB9-499FAECD631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6DD2B14B-8A4C-10DA-6EEE-BB79B847F0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两个变量相加的新分布：</a:t>
            </a:r>
            <a:r>
              <a:rPr lang="en-US" altLang="zh-CN" dirty="0" err="1"/>
              <a:t>Ax+by</a:t>
            </a:r>
            <a:r>
              <a:rPr lang="zh-CN" altLang="en-US" dirty="0"/>
              <a:t>这个新变量的分布，需要计算 </a:t>
            </a:r>
            <a:r>
              <a:rPr lang="en-US" altLang="zh-CN" dirty="0"/>
              <a:t>\int_{</a:t>
            </a:r>
            <a:r>
              <a:rPr lang="en-US" altLang="zh-CN" dirty="0" err="1"/>
              <a:t>x+y</a:t>
            </a:r>
            <a:r>
              <a:rPr lang="en-US" altLang="zh-CN" dirty="0"/>
              <a:t>=c} exp(-x^2)*exp(-y^2)  </a:t>
            </a:r>
            <a:r>
              <a:rPr lang="zh-CN" altLang="en-US" dirty="0"/>
              <a:t>还是可以进一步化简，还是</a:t>
            </a:r>
            <a:r>
              <a:rPr lang="en-US" altLang="zh-CN" dirty="0"/>
              <a:t>exp</a:t>
            </a:r>
            <a:r>
              <a:rPr lang="zh-CN" altLang="en-US" dirty="0"/>
              <a:t>的形式</a:t>
            </a:r>
            <a:endParaRPr lang="en-US" altLang="zh-CN" dirty="0"/>
          </a:p>
          <a:p>
            <a:r>
              <a:rPr lang="zh-CN" altLang="en-US" dirty="0"/>
              <a:t>用二项分布，扔了很多次骰子，凑出方差，再额外补均值</a:t>
            </a:r>
          </a:p>
          <a:p>
            <a:endParaRPr lang="zh-CN" altLang="en-US" dirty="0"/>
          </a:p>
          <a:p>
            <a:r>
              <a:rPr lang="zh-CN" altLang="en-US" dirty="0"/>
              <a:t>先考虑</a:t>
            </a:r>
            <a:r>
              <a:rPr lang="en-US" altLang="zh-CN" dirty="0"/>
              <a:t> X+Y</a:t>
            </a:r>
            <a:r>
              <a:rPr lang="zh-CN" altLang="en-US" dirty="0"/>
              <a:t>，再考虑</a:t>
            </a:r>
            <a:r>
              <a:rPr lang="en-US" altLang="zh-CN" dirty="0"/>
              <a:t> X-Y</a:t>
            </a:r>
          </a:p>
          <a:p>
            <a:r>
              <a:rPr lang="zh-CN" altLang="en-US" dirty="0"/>
              <a:t>左侧的</a:t>
            </a:r>
            <a:r>
              <a:rPr lang="en-US" altLang="zh-CN" dirty="0"/>
              <a:t>y</a:t>
            </a:r>
            <a:r>
              <a:rPr lang="zh-CN" altLang="en-US" dirty="0"/>
              <a:t>和右侧的合成变量无法区分。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4CBB69D-B476-18E5-C018-28C5B5132F7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5E4283-BCEA-46DE-92C2-801014F31478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81024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分母是行列式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5E4283-BCEA-46DE-92C2-801014F31478}" type="slidenum">
              <a:rPr lang="zh-CN" altLang="en-US" smtClean="0"/>
              <a:t>29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联合分布里面</a:t>
            </a:r>
            <a:r>
              <a:rPr lang="en-US" altLang="zh-CN"/>
              <a:t> </a:t>
            </a:r>
            <a:r>
              <a:rPr lang="zh-CN" altLang="en-US"/>
              <a:t>的</a:t>
            </a:r>
            <a:r>
              <a:rPr lang="en-US" altLang="zh-CN"/>
              <a:t> \rho</a:t>
            </a:r>
            <a:r>
              <a:rPr lang="zh-CN" altLang="en-US"/>
              <a:t>里面影响着</a:t>
            </a:r>
            <a:r>
              <a:rPr lang="en-US" altLang="zh-CN"/>
              <a:t>  x_1, x_2</a:t>
            </a:r>
            <a:r>
              <a:rPr lang="zh-CN" altLang="en-US"/>
              <a:t>两个变量同时大和同时小的概率密度。</a:t>
            </a:r>
          </a:p>
          <a:p>
            <a:r>
              <a:rPr lang="zh-CN" altLang="en-US"/>
              <a:t>如果同时大，概率增加，如图所示。</a:t>
            </a:r>
          </a:p>
          <a:p>
            <a:r>
              <a:rPr lang="zh-CN" altLang="en-US"/>
              <a:t>步调不一致时，概率减少</a:t>
            </a:r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两个变量相加的新分布：</a:t>
            </a:r>
            <a:r>
              <a:rPr lang="en-US" altLang="zh-CN" dirty="0" err="1"/>
              <a:t>Ax+by</a:t>
            </a:r>
            <a:r>
              <a:rPr lang="zh-CN" altLang="en-US" dirty="0"/>
              <a:t>这个新变量的分布，需要计算 </a:t>
            </a:r>
            <a:r>
              <a:rPr lang="en-US" altLang="zh-CN" dirty="0"/>
              <a:t>\int_{</a:t>
            </a:r>
            <a:r>
              <a:rPr lang="en-US" altLang="zh-CN" dirty="0" err="1"/>
              <a:t>x+y</a:t>
            </a:r>
            <a:r>
              <a:rPr lang="en-US" altLang="zh-CN" dirty="0"/>
              <a:t>=c} exp(-x^2)*exp(-y^2)  </a:t>
            </a:r>
            <a:r>
              <a:rPr lang="zh-CN" altLang="en-US" dirty="0"/>
              <a:t>还是可以进一步化简，还是</a:t>
            </a:r>
            <a:r>
              <a:rPr lang="en-US" altLang="zh-CN" dirty="0"/>
              <a:t>exp</a:t>
            </a:r>
            <a:r>
              <a:rPr lang="zh-CN" altLang="en-US" dirty="0"/>
              <a:t>的形式</a:t>
            </a:r>
            <a:endParaRPr lang="en-US" altLang="zh-CN" dirty="0"/>
          </a:p>
          <a:p>
            <a:r>
              <a:rPr lang="zh-CN" altLang="en-US" dirty="0"/>
              <a:t>用二项分布，扔了很多次骰子，凑出方差，再额外补均值</a:t>
            </a:r>
          </a:p>
          <a:p>
            <a:endParaRPr lang="zh-CN" altLang="en-US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5E4283-BCEA-46DE-92C2-801014F31478}" type="slidenum">
              <a:rPr lang="zh-CN" altLang="en-US" smtClean="0"/>
              <a:t>31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这里</a:t>
            </a:r>
            <a:r>
              <a:rPr lang="en-US" altLang="zh-CN" dirty="0" err="1"/>
              <a:t>X,y</a:t>
            </a:r>
            <a:r>
              <a:rPr lang="zh-CN" altLang="en-US" dirty="0"/>
              <a:t>可以对应向量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5E4283-BCEA-46DE-92C2-801014F31478}" type="slidenum">
              <a:rPr lang="zh-CN" altLang="en-US" smtClean="0"/>
              <a:t>34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/>
              <a:t>Ax+by</a:t>
            </a:r>
            <a:r>
              <a:rPr lang="zh-CN" altLang="en-US" dirty="0"/>
              <a:t>这个新变量的分布，需要计算 </a:t>
            </a:r>
            <a:r>
              <a:rPr lang="en-US" altLang="zh-CN" dirty="0"/>
              <a:t>\int_{</a:t>
            </a:r>
            <a:r>
              <a:rPr lang="en-US" altLang="zh-CN" dirty="0" err="1"/>
              <a:t>x+y</a:t>
            </a:r>
            <a:r>
              <a:rPr lang="en-US" altLang="zh-CN" dirty="0"/>
              <a:t>=c} exp(-x^2)*exp(-y^2)  </a:t>
            </a:r>
            <a:r>
              <a:rPr lang="zh-CN" altLang="en-US" dirty="0"/>
              <a:t>还是可以进一步化简，还是</a:t>
            </a:r>
            <a:r>
              <a:rPr lang="en-US" altLang="zh-CN" dirty="0"/>
              <a:t>exp</a:t>
            </a:r>
            <a:r>
              <a:rPr lang="zh-CN" altLang="en-US" dirty="0"/>
              <a:t>的形式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5E4283-BCEA-46DE-92C2-801014F31478}" type="slidenum">
              <a:rPr lang="zh-CN" altLang="en-US" smtClean="0"/>
              <a:t>35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11</a:t>
            </a:r>
            <a:r>
              <a:rPr lang="zh-CN" altLang="en-US" dirty="0"/>
              <a:t>章混合高斯分布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5E4283-BCEA-46DE-92C2-801014F31478}" type="slidenum">
              <a:rPr lang="zh-CN" altLang="en-US" smtClean="0"/>
              <a:t>36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只看指数项应该可以猜到</a:t>
            </a:r>
            <a:endParaRPr lang="en-US" altLang="zh-CN" dirty="0"/>
          </a:p>
          <a:p>
            <a:r>
              <a:rPr lang="zh-CN" altLang="en-US" dirty="0"/>
              <a:t>只看数学表达式，先不管具体含义。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5E4283-BCEA-46DE-92C2-801014F31478}" type="slidenum">
              <a:rPr lang="zh-CN" altLang="en-US" smtClean="0"/>
              <a:t>37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去验证</a:t>
            </a:r>
            <a:r>
              <a:rPr lang="en-US" altLang="zh-CN" dirty="0"/>
              <a:t>V[y]</a:t>
            </a:r>
            <a:r>
              <a:rPr lang="zh-CN" altLang="en-US" dirty="0"/>
              <a:t>的结论</a:t>
            </a:r>
          </a:p>
          <a:p>
            <a:endParaRPr lang="en-US" altLang="zh-CN" dirty="0"/>
          </a:p>
          <a:p>
            <a:r>
              <a:rPr lang="zh-CN" altLang="en-US" dirty="0"/>
              <a:t>线性组合后的新协方差矩阵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5E4283-BCEA-46DE-92C2-801014F31478}" type="slidenum">
              <a:rPr lang="zh-CN" altLang="en-US" smtClean="0"/>
              <a:t>38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zh-CN" altLang="en-US" sz="1200" dirty="0"/>
                  <a:t>定理：</a:t>
                </a:r>
                <a:r>
                  <a:rPr lang="zh-CN" altLang="en-US" sz="1200" b="0" dirty="0"/>
                  <a:t>设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200" i="1" dirty="0">
                        <a:latin typeface="Cambria Math" panose="02040503050406030204" pitchFamily="18" charset="0"/>
                      </a:rPr>
                      <m:t>nq</m:t>
                    </m:r>
                    <m:r>
                      <a:rPr lang="zh-CN" altLang="en-US" sz="1200" i="1" dirty="0" smtClean="0">
                        <a:latin typeface="Cambria Math" panose="02040503050406030204" pitchFamily="18" charset="0"/>
                      </a:rPr>
                      <m:t>是</m:t>
                    </m:r>
                    <m:r>
                      <a:rPr lang="en-US" altLang="zh-CN" sz="1200" b="0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CN" sz="1200" b="0" i="1" dirty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altLang="zh-CN" sz="1200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1200" b="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1200" b="0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zh-CN" altLang="en-US" sz="1200" b="0" dirty="0"/>
                  <a:t>中的一个整数，那么</a:t>
                </a:r>
                <a:endParaRPr lang="en-US" altLang="zh-CN" sz="1200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altLang="zh-CN" sz="1200" b="0" i="1" smtClean="0">
                                  <a:latin typeface="Cambria Math" panose="02040503050406030204" pitchFamily="18" charset="0"/>
                                </a:rPr>
                                <m:t>𝑛𝐻</m:t>
                              </m:r>
                              <m:r>
                                <a:rPr lang="en-US" altLang="zh-CN" sz="12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12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altLang="zh-CN" sz="12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num>
                        <m:den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≤</m:t>
                      </m:r>
                      <m:d>
                        <m:dPr>
                          <m:ctrlP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 sz="12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e>
                              <m:r>
                                <a:rPr lang="en-US" altLang="zh-CN" sz="1200" b="0" i="1" smtClean="0">
                                  <a:latin typeface="Cambria Math" panose="02040503050406030204" pitchFamily="18" charset="0"/>
                                </a:rPr>
                                <m:t>𝑛𝑞</m:t>
                              </m:r>
                            </m:e>
                          </m:eqArr>
                        </m:e>
                      </m:d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≤</m:t>
                      </m:r>
                      <m:sSup>
                        <m:sSupPr>
                          <m:ctrlPr>
                            <a:rPr lang="en-US" altLang="zh-CN" sz="1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𝑛𝐻</m:t>
                          </m:r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  <a:p>
                <a:r>
                  <a:rPr lang="zh-CN" altLang="en-US" dirty="0"/>
                  <a:t>只考虑次数为</a:t>
                </a:r>
                <a:r>
                  <a:rPr lang="en-US" altLang="zh-CN" dirty="0"/>
                  <a:t>nq</a:t>
                </a:r>
                <a:r>
                  <a:rPr lang="zh-CN" altLang="en-US" dirty="0"/>
                  <a:t>的情况，这样在概率上，扔掉了至多整体的</a:t>
                </a:r>
                <a:r>
                  <a:rPr lang="en-US" altLang="zh-CN" dirty="0"/>
                  <a:t>n/n+1</a:t>
                </a:r>
                <a:r>
                  <a:rPr lang="zh-CN" altLang="en-US" dirty="0"/>
                  <a:t>部分</a:t>
                </a:r>
                <a:endParaRPr lang="en-US" altLang="zh-CN" dirty="0"/>
              </a:p>
              <a:p>
                <a:endParaRPr lang="en-US" altLang="zh-CN" dirty="0"/>
              </a:p>
              <a:p>
                <a:r>
                  <a:rPr lang="zh-CN" altLang="en-US" dirty="0"/>
                  <a:t>利用有偏的硬币来制造一个无偏的硬币，扔两次。</a:t>
                </a:r>
              </a:p>
            </p:txBody>
          </p:sp>
        </mc:Choice>
        <mc:Fallback xmlns="">
          <p:sp>
            <p:nvSpPr>
              <p:cNvPr id="3" name="备注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5E4283-BCEA-46DE-92C2-801014F31478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下三角</a:t>
            </a:r>
            <a:r>
              <a:rPr lang="en-US" altLang="zh-CN" dirty="0"/>
              <a:t>*</a:t>
            </a:r>
            <a:r>
              <a:rPr lang="zh-CN" altLang="en-US" dirty="0"/>
              <a:t>上三角</a:t>
            </a:r>
            <a:endParaRPr lang="en-US" altLang="zh-CN" dirty="0"/>
          </a:p>
          <a:p>
            <a:r>
              <a:rPr lang="en-US" altLang="zh-CN" dirty="0"/>
              <a:t>Cholesky</a:t>
            </a:r>
            <a:r>
              <a:rPr lang="zh-CN" altLang="en-US" dirty="0"/>
              <a:t>分解：把每个变量拆成多个独立变量</a:t>
            </a:r>
            <a:endParaRPr lang="en-US" altLang="zh-CN" dirty="0"/>
          </a:p>
          <a:p>
            <a:r>
              <a:rPr lang="en-US" altLang="zh-CN" dirty="0"/>
              <a:t>QR</a:t>
            </a:r>
            <a:r>
              <a:rPr lang="zh-CN" altLang="en-US" dirty="0"/>
              <a:t>：                把每个向量拆成多个正交向量</a:t>
            </a:r>
            <a:endParaRPr lang="en-US" altLang="zh-CN" dirty="0"/>
          </a:p>
          <a:p>
            <a:endParaRPr lang="zh-CN" altLang="en-US" dirty="0"/>
          </a:p>
          <a:p>
            <a:r>
              <a:rPr lang="zh-CN" altLang="en-US" dirty="0"/>
              <a:t>把有相关性的变量拆开成独立变量。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5E4283-BCEA-46DE-92C2-801014F31478}" type="slidenum">
              <a:rPr lang="zh-CN" altLang="en-US" smtClean="0"/>
              <a:t>39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D93025"/>
                </a:solidFill>
                <a:effectLst/>
                <a:latin typeface="Arial" panose="020B0604020202020204" pitchFamily="34" charset="0"/>
              </a:rPr>
              <a:t>经典统计</a:t>
            </a:r>
            <a:r>
              <a:rPr lang="zh-CN" altLang="en-US" b="0" i="0" dirty="0">
                <a:solidFill>
                  <a:srgbClr val="474747"/>
                </a:solidFill>
                <a:effectLst/>
                <a:latin typeface="Arial" panose="020B0604020202020204" pitchFamily="34" charset="0"/>
              </a:rPr>
              <a:t>使用</a:t>
            </a:r>
            <a:r>
              <a:rPr lang="zh-CN" altLang="en-US" b="0" i="0" dirty="0">
                <a:solidFill>
                  <a:srgbClr val="D93025"/>
                </a:solidFill>
                <a:effectLst/>
                <a:latin typeface="Arial" panose="020B0604020202020204" pitchFamily="34" charset="0"/>
              </a:rPr>
              <a:t>频率</a:t>
            </a:r>
            <a:r>
              <a:rPr lang="zh-CN" altLang="en-US" b="0" i="0" dirty="0">
                <a:solidFill>
                  <a:srgbClr val="474747"/>
                </a:solidFill>
                <a:effectLst/>
                <a:latin typeface="Arial" panose="020B0604020202020204" pitchFamily="34" charset="0"/>
              </a:rPr>
              <a:t>学派的方法</a:t>
            </a:r>
          </a:p>
          <a:p>
            <a:endParaRPr lang="zh-CN" altLang="en-US" dirty="0"/>
          </a:p>
          <a:p>
            <a:r>
              <a:rPr lang="zh-CN" altLang="en-US" dirty="0"/>
              <a:t>整体逻辑目前大家还没接触，要注意区分频率派和贝叶斯学派在干啥。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5E4283-BCEA-46DE-92C2-801014F31478}" type="slidenum">
              <a:rPr lang="zh-CN" altLang="en-US" smtClean="0"/>
              <a:t>41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zh-CN" altLang="en-US" sz="1200" dirty="0"/>
                  <a:t>第一步是 “老天爷” 做的, 人们是看不到的, 故用 “设想” 二字。</a:t>
                </a:r>
                <a:endParaRPr lang="en-US" altLang="zh-CN" sz="1200" dirty="0"/>
              </a:p>
              <a:p>
                <a:r>
                  <a:rPr lang="zh-CN" altLang="en-US" sz="1200" dirty="0"/>
                  <a:t>不能只考虑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200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θ</m:t>
                    </m:r>
                  </m:oMath>
                </a14:m>
                <a:r>
                  <a:rPr lang="zh-CN" altLang="en-US" sz="1200" dirty="0"/>
                  <a:t>, 对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200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θ</m:t>
                    </m:r>
                  </m:oMath>
                </a14:m>
                <a:r>
                  <a:rPr lang="zh-CN" altLang="en-US" sz="1200" dirty="0"/>
                  <a:t> 的其他值发生的可能性也要加以考虑, </a:t>
                </a:r>
              </a:p>
              <a:p>
                <a:endParaRPr lang="zh-CN" altLang="en-US" sz="1200" dirty="0"/>
              </a:p>
              <a:p>
                <a:r>
                  <a:rPr lang="zh-CN" altLang="en-US" sz="1200" dirty="0"/>
                  <a:t>频率派在最大化</a:t>
                </a:r>
                <a:r>
                  <a:rPr lang="en-US" altLang="zh-CN" sz="1200" dirty="0"/>
                  <a:t>“</a:t>
                </a:r>
                <a:r>
                  <a:rPr lang="zh-CN" altLang="en-US" sz="1200" dirty="0"/>
                  <a:t>概率函数</a:t>
                </a:r>
                <a:r>
                  <a:rPr lang="en-US" altLang="zh-CN" sz="1200" dirty="0"/>
                  <a:t>”</a:t>
                </a:r>
                <a:r>
                  <a:rPr lang="zh-CN" altLang="en-US" sz="1200" dirty="0"/>
                  <a:t>，这个函数在贝叶斯估计里称为</a:t>
                </a:r>
                <a:r>
                  <a:rPr lang="en-US" altLang="zh-CN" sz="1200" dirty="0"/>
                  <a:t>“</a:t>
                </a:r>
                <a:r>
                  <a:rPr lang="zh-CN" altLang="en-US" sz="1200" dirty="0"/>
                  <a:t>先验</a:t>
                </a:r>
                <a:r>
                  <a:rPr lang="en-US" altLang="zh-CN" sz="1200" dirty="0"/>
                  <a:t>”</a:t>
                </a:r>
                <a:r>
                  <a:rPr lang="zh-CN" altLang="en-US" sz="1200" dirty="0"/>
                  <a:t>。</a:t>
                </a:r>
              </a:p>
              <a:p>
                <a:r>
                  <a:rPr lang="zh-CN" altLang="en-US" sz="1200" dirty="0"/>
                  <a:t>一个不会写成条件概率，一个会写成条件概率。</a:t>
                </a:r>
              </a:p>
              <a:p>
                <a:endParaRPr lang="zh-CN" altLang="en-US" sz="1200" dirty="0"/>
              </a:p>
              <a:p>
                <a:endParaRPr lang="en-US" altLang="zh-CN" sz="1200" dirty="0"/>
              </a:p>
              <a:p>
                <a:endParaRPr lang="en-US" altLang="zh-CN" sz="1200" dirty="0"/>
              </a:p>
            </p:txBody>
          </p:sp>
        </mc:Choice>
        <mc:Fallback xmlns="">
          <p:sp>
            <p:nvSpPr>
              <p:cNvPr id="3" name="备注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5E4283-BCEA-46DE-92C2-801014F31478}" type="slidenum">
              <a:rPr lang="zh-CN" altLang="en-US" smtClean="0"/>
              <a:t>42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zh-CN" altLang="en-US" dirty="0">
                    <a:latin typeface="Cambria Math" panose="02040503050406030204" pitchFamily="18" charset="0"/>
                    <a:cs typeface="Cambria Math" panose="02040503050406030204" pitchFamily="18" charset="0"/>
                  </a:rPr>
                  <a:t>在没有样本信息时，我们只能依据先验分布对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zh-CN" altLang="en-US" dirty="0">
                    <a:latin typeface="Cambria Math" panose="02040503050406030204" pitchFamily="18" charset="0"/>
                    <a:cs typeface="Cambria Math" panose="02040503050406030204" pitchFamily="18" charset="0"/>
                  </a:rPr>
                  <a:t>做出推断。在有了样本观察值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X</m:t>
                    </m:r>
                    <m:r>
                      <a:rPr lang="en-US" altLang="zh-CN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,...,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>
                    <a:latin typeface="Cambria Math" panose="02040503050406030204" pitchFamily="18" charset="0"/>
                    <a:cs typeface="Cambria Math" panose="02040503050406030204" pitchFamily="18" charset="0"/>
                  </a:rPr>
                  <a:t>之后，我们应依据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h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𝑋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,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𝜃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>
                    <a:latin typeface="Cambria Math" panose="02040503050406030204" pitchFamily="18" charset="0"/>
                    <a:cs typeface="Cambria Math" panose="02040503050406030204" pitchFamily="18" charset="0"/>
                  </a:rPr>
                  <a:t>对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zh-CN" altLang="en-US" dirty="0">
                    <a:latin typeface="Cambria Math" panose="02040503050406030204" pitchFamily="18" charset="0"/>
                    <a:cs typeface="Cambria Math" panose="02040503050406030204" pitchFamily="18" charset="0"/>
                  </a:rPr>
                  <a:t>做出推断。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" name="备注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5E4283-BCEA-46DE-92C2-801014F31478}" type="slidenum">
              <a:rPr lang="zh-CN" altLang="en-US" smtClean="0"/>
              <a:t>43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此时已经可以算出最大后验估计了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5E4283-BCEA-46DE-92C2-801014F31478}" type="slidenum">
              <a:rPr lang="zh-CN" altLang="en-US" smtClean="0"/>
              <a:t>46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写出完整的为高斯分布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5E4283-BCEA-46DE-92C2-801014F31478}" type="slidenum">
              <a:rPr lang="zh-CN" altLang="en-US" smtClean="0"/>
              <a:t>47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解读这些变量：</a:t>
                </a:r>
                <a:r>
                  <a:rPr lang="en-US" altLang="zh-CN" dirty="0"/>
                  <a:t>n</a:t>
                </a:r>
                <a:r>
                  <a:rPr lang="zh-CN" altLang="en-US" dirty="0"/>
                  <a:t>，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  <a:sym typeface="+mn-ea"/>
                          </a:rPr>
                        </m:ctrlPr>
                      </m:sSubSupPr>
                      <m:e>
                        <m:r>
                          <a:rPr lang="en-US" altLang="zh-CN">
                            <a:latin typeface="Cambria Math" panose="02040503050406030204" pitchFamily="18" charset="0"/>
                            <a:sym typeface="+mn-ea"/>
                          </a:rPr>
                          <m:t>𝜎</m:t>
                        </m:r>
                      </m:e>
                      <m:sub>
                        <m:r>
                          <a:rPr lang="en-US" altLang="zh-CN">
                            <a:latin typeface="Cambria Math" panose="02040503050406030204" pitchFamily="18" charset="0"/>
                            <a:sym typeface="+mn-ea"/>
                          </a:rPr>
                          <m:t>0</m:t>
                        </m:r>
                      </m:sub>
                      <m:sup>
                        <m:r>
                          <a:rPr lang="en-US" altLang="zh-CN">
                            <a:latin typeface="Cambria Math" panose="02040503050406030204" pitchFamily="18" charset="0"/>
                            <a:sym typeface="+mn-ea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altLang="zh-CN" dirty="0"/>
                  <a:t>,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  <a:sym typeface="+mn-ea"/>
                          </a:rPr>
                        </m:ctrlPr>
                      </m:sSupPr>
                      <m:e>
                        <m:r>
                          <a:rPr lang="en-US" altLang="zh-CN">
                            <a:latin typeface="Cambria Math" panose="02040503050406030204" pitchFamily="18" charset="0"/>
                            <a:sym typeface="+mn-ea"/>
                          </a:rPr>
                          <m:t>𝜏</m:t>
                        </m:r>
                      </m:e>
                      <m:sup>
                        <m:r>
                          <a:rPr lang="en-US" altLang="zh-CN">
                            <a:latin typeface="Cambria Math" panose="02040503050406030204" pitchFamily="18" charset="0"/>
                            <a:sym typeface="+mn-ea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dirty="0"/>
                  <a:t>,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3" name="备注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5E4283-BCEA-46DE-92C2-801014F31478}" type="slidenum">
              <a:rPr lang="zh-CN" altLang="en-US" smtClean="0"/>
              <a:t>48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sz="3000" dirty="0"/>
              <a:t>在机器学习中操作概率分布的基本要求：方便计算</a:t>
            </a:r>
            <a:endParaRPr kumimoji="1" lang="en-US" altLang="zh-CN" sz="3000" dirty="0"/>
          </a:p>
          <a:p>
            <a:r>
              <a:rPr kumimoji="1" lang="zh-CN" altLang="en-US" sz="3000" dirty="0"/>
              <a:t>针对分布相乘而言。</a:t>
            </a:r>
            <a:endParaRPr kumimoji="1" lang="en-US" altLang="zh-CN" sz="3000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5E4283-BCEA-46DE-92C2-801014F31478}" type="slidenum">
              <a:rPr lang="zh-CN" altLang="en-US" smtClean="0"/>
              <a:t>50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𝛤</m:t>
                      </m:r>
                      <m:r>
                        <a:rPr kumimoji="1" lang="en-US" altLang="zh-CN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𝑡</m:t>
                      </m:r>
                      <m:r>
                        <a:rPr kumimoji="1" lang="en-US" altLang="zh-CN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+1)=</m:t>
                      </m:r>
                      <m:r>
                        <a:rPr kumimoji="1" lang="en-US" altLang="zh-CN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𝑡</m:t>
                      </m:r>
                      <m:r>
                        <a:rPr kumimoji="1" lang="en-US" altLang="zh-CN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𝛤</m:t>
                      </m:r>
                      <m:r>
                        <a:rPr kumimoji="1" lang="en-US" altLang="zh-CN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𝑡</m:t>
                      </m:r>
                      <m:r>
                        <a:rPr kumimoji="1" lang="en-US" altLang="zh-CN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en-US" altLang="zh-CN" i="1" dirty="0">
                  <a:solidFill>
                    <a:schemeClr val="tx1"/>
                  </a:solidFill>
                  <a:latin typeface="Cambria Math" panose="02040503050406030204" pitchFamily="18" charset="0"/>
                  <a:cs typeface="Cambria Math" panose="02040503050406030204" pitchFamily="18" charset="0"/>
                </a:endParaRPr>
              </a:p>
              <a:p>
                <a:r>
                  <a:rPr lang="en-US" altLang="zh-CN" dirty="0"/>
                  <a:t>Beta</a:t>
                </a:r>
                <a:r>
                  <a:rPr lang="zh-CN" altLang="en-US" dirty="0"/>
                  <a:t>分布可以认为是自然产生的，比如我们假设最开始</a:t>
                </a:r>
                <a:r>
                  <a:rPr lang="en-US" altLang="zh-CN" dirty="0"/>
                  <a:t> mu</a:t>
                </a:r>
                <a:r>
                  <a:rPr lang="zh-CN" altLang="en-US" dirty="0"/>
                  <a:t>的先验是均匀分布，那么经过几次实验，得到样本后，那么后验分布就是</a:t>
                </a:r>
                <a:r>
                  <a:rPr lang="en-US" altLang="zh-CN" dirty="0"/>
                  <a:t>beta</a:t>
                </a:r>
                <a:r>
                  <a:rPr lang="zh-CN" altLang="en-US" dirty="0"/>
                  <a:t>分布，但是参数不再是普通的</a:t>
                </a:r>
                <a:r>
                  <a:rPr lang="en-US" altLang="zh-CN" dirty="0" err="1"/>
                  <a:t>alpha,beta</a:t>
                </a:r>
                <a:r>
                  <a:rPr lang="zh-CN" altLang="en-US" dirty="0"/>
                  <a:t>了。</a:t>
                </a:r>
              </a:p>
            </p:txBody>
          </p:sp>
        </mc:Choice>
        <mc:Fallback xmlns="">
          <p:sp>
            <p:nvSpPr>
              <p:cNvPr id="3" name="备注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5E4283-BCEA-46DE-92C2-801014F31478}" type="slidenum">
              <a:rPr lang="zh-CN" altLang="en-US" smtClean="0"/>
              <a:t>53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Beta+</a:t>
            </a:r>
            <a:r>
              <a:rPr lang="zh-CN" altLang="en-US" dirty="0"/>
              <a:t>二项  </a:t>
            </a:r>
            <a:r>
              <a:rPr lang="en-US" altLang="zh-CN" dirty="0"/>
              <a:t>=  Beta+</a:t>
            </a:r>
            <a:r>
              <a:rPr lang="zh-CN" altLang="en-US" dirty="0"/>
              <a:t>多次进行</a:t>
            </a:r>
            <a:r>
              <a:rPr lang="en-US" altLang="zh-CN" dirty="0"/>
              <a:t>Bernoulli</a:t>
            </a:r>
          </a:p>
          <a:p>
            <a:r>
              <a:rPr lang="zh-CN" altLang="en-US" dirty="0"/>
              <a:t>所以仍然是</a:t>
            </a:r>
            <a:r>
              <a:rPr lang="en-US" altLang="zh-CN" dirty="0"/>
              <a:t>beta</a:t>
            </a:r>
            <a:r>
              <a:rPr lang="zh-CN" altLang="en-US" dirty="0"/>
              <a:t>分布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5E4283-BCEA-46DE-92C2-801014F31478}" type="slidenum">
              <a:rPr lang="zh-CN" altLang="en-US" smtClean="0"/>
              <a:t>55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/>
              <a:t>Softmax</a:t>
            </a:r>
            <a:r>
              <a:rPr lang="zh-CN" altLang="en-US" dirty="0"/>
              <a:t>是归一化函数，不是激活函数</a:t>
            </a:r>
            <a:endParaRPr lang="en-US" altLang="zh-CN" dirty="0"/>
          </a:p>
          <a:p>
            <a:r>
              <a:rPr lang="zh-CN" altLang="en-US" dirty="0"/>
              <a:t>和</a:t>
            </a:r>
            <a:r>
              <a:rPr lang="en-US" altLang="zh-CN" dirty="0"/>
              <a:t>sigmoid</a:t>
            </a:r>
            <a:r>
              <a:rPr lang="zh-CN" altLang="en-US" dirty="0"/>
              <a:t>类似，</a:t>
            </a:r>
            <a:r>
              <a:rPr lang="en-US" altLang="zh-CN" dirty="0"/>
              <a:t>sigmoid</a:t>
            </a:r>
            <a:r>
              <a:rPr lang="zh-CN" altLang="en-US" dirty="0"/>
              <a:t>相当于是二分类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求和先考虑</a:t>
            </a:r>
            <a:r>
              <a:rPr lang="en-US" altLang="zh-CN" dirty="0"/>
              <a:t>C</a:t>
            </a:r>
            <a:r>
              <a:rPr lang="zh-CN" altLang="en-US" dirty="0"/>
              <a:t>类可能求和，然后再把</a:t>
            </a:r>
            <a:r>
              <a:rPr lang="en-US" altLang="zh-CN" dirty="0"/>
              <a:t>C</a:t>
            </a:r>
            <a:r>
              <a:rPr lang="zh-CN" altLang="en-US" dirty="0"/>
              <a:t>类可能变成样本期望。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5E4283-BCEA-46DE-92C2-801014F31478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A</a:t>
                </a:r>
                <a:r>
                  <a:rPr lang="zh-CN" altLang="en-US" dirty="0"/>
                  <a:t>相当于归一化的作用</a:t>
                </a:r>
                <a:endParaRPr lang="en-US" altLang="zh-CN" dirty="0"/>
              </a:p>
              <a:p>
                <a:r>
                  <a:rPr lang="zh-CN" altLang="en-US" dirty="0"/>
                  <a:t>你看</a:t>
                </a:r>
                <a14:m>
                  <m:oMath xmlns:m="http://schemas.openxmlformats.org/officeDocument/2006/math">
                    <m:r>
                      <a:rPr kumimoji="1" lang="en-US" altLang="zh-CN" i="1" dirty="0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𝑒𝑥𝑝</m:t>
                    </m:r>
                    <m:r>
                      <a:rPr kumimoji="1" lang="en-US" altLang="zh-CN" i="1" dirty="0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(</m:t>
                    </m:r>
                    <m:r>
                      <a:rPr kumimoji="1" lang="en-US" altLang="zh-CN" i="1" dirty="0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𝐴</m:t>
                    </m:r>
                    <m:r>
                      <a:rPr kumimoji="1" lang="en-US" altLang="zh-CN" i="1" dirty="0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(</m:t>
                    </m:r>
                    <m:r>
                      <a:rPr lang="en-US" altLang="zh-CN" i="1" smtClean="0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𝜃</m:t>
                    </m:r>
                    <m:r>
                      <a:rPr kumimoji="1" lang="en-US" altLang="zh-CN" i="1" dirty="0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))</m:t>
                    </m:r>
                  </m:oMath>
                </a14:m>
                <a:r>
                  <a:rPr lang="zh-CN" altLang="en-US" dirty="0"/>
                  <a:t>负责归一化的作用，再取个对数就是</a:t>
                </a:r>
                <a14:m>
                  <m:oMath xmlns:m="http://schemas.openxmlformats.org/officeDocument/2006/math">
                    <m:r>
                      <a:rPr kumimoji="1" lang="en-US" altLang="zh-CN" i="1" dirty="0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𝐴</m:t>
                    </m:r>
                    <m:r>
                      <a:rPr kumimoji="1" lang="en-US" altLang="zh-CN" i="1" dirty="0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(</m:t>
                    </m:r>
                    <m:r>
                      <a:rPr lang="en-US" altLang="zh-CN" i="1" smtClean="0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𝜃</m:t>
                    </m:r>
                    <m:r>
                      <a:rPr kumimoji="1" lang="en-US" altLang="zh-CN" i="1" dirty="0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zh-CN" altLang="en-US" dirty="0">
                    <a:latin typeface="Cambria Math" panose="02040503050406030204" pitchFamily="18" charset="0"/>
                    <a:cs typeface="Cambria Math" panose="02040503050406030204" pitchFamily="18" charset="0"/>
                  </a:rPr>
                  <a:t>。</a:t>
                </a:r>
                <a:endParaRPr kumimoji="1" lang="en-US" altLang="zh-CN" dirty="0">
                  <a:latin typeface="Cambria Math" panose="02040503050406030204" pitchFamily="18" charset="0"/>
                  <a:cs typeface="Cambria Math" panose="02040503050406030204" pitchFamily="18" charset="0"/>
                </a:endParaRPr>
              </a:p>
              <a:p>
                <a:r>
                  <a:rPr lang="zh-CN" altLang="en-US" dirty="0"/>
                  <a:t>充分的意思就是有了它就相当于可以丢掉样本了，</a:t>
                </a:r>
                <a:endParaRPr lang="en-US" altLang="zh-CN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lang="en-US" altLang="zh-CN" dirty="0"/>
                  <a:t>H(x)</a:t>
                </a:r>
                <a:r>
                  <a:rPr lang="zh-CN" altLang="en-US" dirty="0"/>
                  <a:t>可以放到</a:t>
                </a:r>
                <a:r>
                  <a:rPr lang="en-US" altLang="zh-CN" dirty="0"/>
                  <a:t>phi(x)</a:t>
                </a:r>
                <a:r>
                  <a:rPr lang="zh-CN" altLang="en-US" dirty="0"/>
                  <a:t>里，</a:t>
                </a:r>
                <a14:m>
                  <m:oMath xmlns:m="http://schemas.openxmlformats.org/officeDocument/2006/math">
                    <m:r>
                      <a:rPr kumimoji="1" lang="en-US" altLang="zh-CN" i="1" dirty="0" smtClean="0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h</m:t>
                    </m:r>
                    <m:r>
                      <a:rPr kumimoji="1" lang="en-US" altLang="zh-CN" i="1" dirty="0" smtClean="0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(</m:t>
                    </m:r>
                    <m:r>
                      <a:rPr kumimoji="1" lang="en-US" altLang="zh-CN" i="1" dirty="0" smtClean="0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𝑥</m:t>
                    </m:r>
                    <m:r>
                      <a:rPr kumimoji="1" lang="en-US" altLang="zh-CN" i="1" dirty="0" smtClean="0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就不怎么重要了通常取1。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zh-CN" altLang="en-US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lang="zh-CN" altLang="en-US" dirty="0"/>
                  <a:t>指数部分，可以把</a:t>
                </a:r>
                <a:r>
                  <a:rPr lang="en-US" altLang="zh-CN" dirty="0"/>
                  <a:t>x</a:t>
                </a:r>
                <a:r>
                  <a:rPr lang="zh-CN" altLang="en-US" dirty="0"/>
                  <a:t>有关的部分</a:t>
                </a:r>
                <a:r>
                  <a:rPr lang="en-US" altLang="zh-CN" dirty="0"/>
                  <a:t>\phi(x) </a:t>
                </a:r>
                <a:r>
                  <a:rPr lang="zh-CN" altLang="en-US" dirty="0"/>
                  <a:t>和</a:t>
                </a:r>
                <a:r>
                  <a:rPr lang="en-US" altLang="zh-CN" dirty="0"/>
                  <a:t>  \theta</a:t>
                </a:r>
                <a:r>
                  <a:rPr lang="zh-CN" altLang="en-US" dirty="0"/>
                  <a:t>拆开，进行解耦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lang="zh-CN" altLang="en-US" dirty="0"/>
                  <a:t>在参数固定情况下，熵最大的分布</a:t>
                </a:r>
                <a:endParaRPr lang="en-US" altLang="zh-CN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备注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5E4283-BCEA-46DE-92C2-801014F31478}" type="slidenum">
              <a:rPr lang="zh-CN" altLang="en-US" smtClean="0"/>
              <a:t>57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Exp</a:t>
            </a:r>
            <a:r>
              <a:rPr lang="zh-CN" altLang="en-US" dirty="0"/>
              <a:t>里面没有</a:t>
            </a:r>
            <a:r>
              <a:rPr lang="en-US" altLang="zh-CN" dirty="0"/>
              <a:t>x</a:t>
            </a:r>
            <a:r>
              <a:rPr lang="zh-CN" altLang="en-US" dirty="0"/>
              <a:t>的部分，相当于配分函数</a:t>
            </a:r>
            <a:endParaRPr lang="en-US" altLang="zh-CN" dirty="0"/>
          </a:p>
          <a:p>
            <a:r>
              <a:rPr lang="zh-CN" altLang="en-US" dirty="0"/>
              <a:t>有时候</a:t>
            </a:r>
            <a:r>
              <a:rPr lang="en-US" altLang="zh-CN" dirty="0"/>
              <a:t>theta</a:t>
            </a:r>
            <a:r>
              <a:rPr lang="zh-CN" altLang="en-US" dirty="0"/>
              <a:t>也写作 </a:t>
            </a:r>
            <a:r>
              <a:rPr lang="en-US" altLang="zh-CN" dirty="0"/>
              <a:t>eta</a:t>
            </a:r>
          </a:p>
          <a:p>
            <a:r>
              <a:rPr lang="zh-CN" altLang="en-US" dirty="0"/>
              <a:t>指数里是关于样本 </a:t>
            </a:r>
            <a:r>
              <a:rPr lang="en-US" altLang="zh-CN" dirty="0"/>
              <a:t>x </a:t>
            </a:r>
            <a:r>
              <a:rPr lang="zh-CN" altLang="en-US" dirty="0"/>
              <a:t>的一个多项式，或者是关于</a:t>
            </a:r>
            <a:r>
              <a:rPr lang="en-US" altLang="zh-CN" dirty="0"/>
              <a:t>x</a:t>
            </a:r>
            <a:r>
              <a:rPr lang="zh-CN" altLang="en-US" dirty="0"/>
              <a:t>的一个可以解耦（拆开）的一个函数。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5E4283-BCEA-46DE-92C2-801014F31478}" type="slidenum">
              <a:rPr lang="zh-CN" altLang="en-US" smtClean="0"/>
              <a:t>58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多项分布也属于指数分布族。</a:t>
            </a:r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5E4283-BCEA-46DE-92C2-801014F31478}" type="slidenum">
              <a:rPr lang="zh-CN" altLang="en-US" smtClean="0"/>
              <a:t>61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本质上是，指数分布里面的指数部分可以进行内积合并，如果里面的</a:t>
            </a:r>
            <a:r>
              <a:rPr lang="en-US" altLang="zh-CN" dirty="0"/>
              <a:t>A</a:t>
            </a:r>
            <a:r>
              <a:rPr lang="zh-CN" altLang="en-US" dirty="0"/>
              <a:t>函数，</a:t>
            </a:r>
            <a:r>
              <a:rPr lang="en-US" altLang="zh-CN" dirty="0"/>
              <a:t>phi, h, psi</a:t>
            </a:r>
            <a:r>
              <a:rPr lang="zh-CN" altLang="en-US" dirty="0"/>
              <a:t>函数配合的好，就可以保持原有形式。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5E4283-BCEA-46DE-92C2-801014F31478}" type="slidenum">
              <a:rPr lang="zh-CN" altLang="en-US" smtClean="0"/>
              <a:t>62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相对熵就是</a:t>
            </a:r>
            <a:r>
              <a:rPr lang="en-US" altLang="zh-CN" dirty="0"/>
              <a:t>KL-</a:t>
            </a:r>
            <a:r>
              <a:rPr lang="zh-CN" altLang="en-US" dirty="0"/>
              <a:t>散度</a:t>
            </a:r>
            <a:endParaRPr lang="en-US" altLang="zh-CN" dirty="0"/>
          </a:p>
          <a:p>
            <a:r>
              <a:rPr lang="en-US" altLang="zh-CN" dirty="0"/>
              <a:t>H(</a:t>
            </a:r>
            <a:r>
              <a:rPr lang="en-US" altLang="zh-CN" dirty="0" err="1"/>
              <a:t>p,q</a:t>
            </a:r>
            <a:r>
              <a:rPr lang="en-US" altLang="zh-CN" dirty="0"/>
              <a:t>) </a:t>
            </a:r>
            <a:r>
              <a:rPr lang="zh-CN" altLang="en-US" dirty="0"/>
              <a:t>是交叉熵，里面是两个分布</a:t>
            </a:r>
            <a:endParaRPr lang="en-US" altLang="zh-CN" dirty="0"/>
          </a:p>
          <a:p>
            <a:r>
              <a:rPr lang="en-US" altLang="zh-CN" dirty="0"/>
              <a:t>H(p)</a:t>
            </a:r>
            <a:r>
              <a:rPr lang="zh-CN" altLang="en-US" dirty="0"/>
              <a:t>是熵</a:t>
            </a:r>
            <a:endParaRPr lang="en-US" altLang="zh-CN" dirty="0"/>
          </a:p>
          <a:p>
            <a:r>
              <a:rPr lang="en-US" altLang="zh-CN" dirty="0"/>
              <a:t>H(X,Y)</a:t>
            </a:r>
            <a:r>
              <a:rPr lang="zh-CN" altLang="en-US" dirty="0"/>
              <a:t>里面</a:t>
            </a:r>
            <a:r>
              <a:rPr lang="en-US" altLang="zh-CN" dirty="0"/>
              <a:t>X,Y</a:t>
            </a:r>
            <a:r>
              <a:rPr lang="zh-CN" altLang="en-US" dirty="0"/>
              <a:t>是两个变量，是</a:t>
            </a:r>
            <a:r>
              <a:rPr lang="en-US" altLang="zh-CN" dirty="0"/>
              <a:t>X,Y</a:t>
            </a:r>
            <a:r>
              <a:rPr lang="zh-CN" altLang="en-US" dirty="0"/>
              <a:t>合起来之后的熵。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交叉熵和分类任务和</a:t>
            </a:r>
            <a:r>
              <a:rPr lang="en-US" altLang="zh-CN" dirty="0"/>
              <a:t>softmax</a:t>
            </a:r>
            <a:r>
              <a:rPr lang="zh-CN" altLang="en-US" dirty="0"/>
              <a:t>特别契合，计算简单，数值问题。</a:t>
            </a:r>
          </a:p>
          <a:p>
            <a:r>
              <a:rPr lang="en-US" altLang="zh-CN" dirty="0"/>
              <a:t>KL</a:t>
            </a:r>
            <a:r>
              <a:rPr lang="zh-CN" altLang="en-US" dirty="0"/>
              <a:t>散度，一方面和交叉熵类似，衡量分布相似性，</a:t>
            </a:r>
            <a:endParaRPr lang="en-US" altLang="zh-CN" dirty="0"/>
          </a:p>
          <a:p>
            <a:r>
              <a:rPr lang="zh-CN" altLang="en-US" dirty="0"/>
              <a:t>若要同时优化两个变量，那么</a:t>
            </a:r>
            <a:r>
              <a:rPr lang="en-US" altLang="zh-CN" dirty="0"/>
              <a:t>KL</a:t>
            </a:r>
            <a:r>
              <a:rPr lang="zh-CN" altLang="en-US" dirty="0"/>
              <a:t>和交叉熵不一样，</a:t>
            </a:r>
            <a:endParaRPr lang="en-US" altLang="zh-CN" dirty="0"/>
          </a:p>
          <a:p>
            <a:r>
              <a:rPr lang="zh-CN" altLang="en-US" dirty="0"/>
              <a:t>如果只优化变量</a:t>
            </a:r>
            <a:r>
              <a:rPr lang="en-US" altLang="zh-CN" dirty="0"/>
              <a:t>q</a:t>
            </a:r>
            <a:r>
              <a:rPr lang="zh-CN" altLang="en-US" dirty="0"/>
              <a:t>，那么</a:t>
            </a:r>
            <a:r>
              <a:rPr lang="en-US" altLang="zh-CN" dirty="0"/>
              <a:t>KL</a:t>
            </a:r>
            <a:r>
              <a:rPr lang="zh-CN" altLang="en-US" dirty="0"/>
              <a:t>和交叉熵一样。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5E4283-BCEA-46DE-92C2-801014F31478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优化信息压缩和保留</a:t>
            </a: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5E4283-BCEA-46DE-92C2-801014F31478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5E4283-BCEA-46DE-92C2-801014F31478}" type="slidenum">
              <a:rPr lang="zh-CN" altLang="en-US" smtClean="0"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后面</a:t>
            </a:r>
            <a:r>
              <a:rPr lang="en-US" altLang="zh-CN" dirty="0"/>
              <a:t>Bayes </a:t>
            </a:r>
            <a:r>
              <a:rPr lang="zh-CN" altLang="en-US" dirty="0"/>
              <a:t>推断还会再讲</a:t>
            </a:r>
            <a:endParaRPr lang="en-US" altLang="zh-CN" dirty="0"/>
          </a:p>
          <a:p>
            <a:r>
              <a:rPr lang="en-US" altLang="zh-CN" dirty="0"/>
              <a:t>P(y)</a:t>
            </a:r>
            <a:r>
              <a:rPr lang="zh-CN" altLang="en-US" dirty="0"/>
              <a:t>是</a:t>
            </a:r>
            <a:r>
              <a:rPr lang="en-US" altLang="zh-CN" dirty="0"/>
              <a:t>y</a:t>
            </a:r>
            <a:r>
              <a:rPr lang="zh-CN" altLang="en-US" dirty="0"/>
              <a:t>的边际分布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5E4283-BCEA-46DE-92C2-801014F31478}" type="slidenum">
              <a:rPr lang="zh-CN" altLang="en-US" smtClean="0"/>
              <a:t>19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没有量纲</a:t>
                </a:r>
                <a:endParaRPr lang="en-US" altLang="zh-CN" dirty="0"/>
              </a:p>
              <a:p>
                <a:r>
                  <a:rPr lang="zh-CN" altLang="en-US" sz="1200" dirty="0">
                    <a:effectLst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这说明，从相关系数的取值也可以反映出</a:t>
                </a:r>
                <a14:m>
                  <m:oMath xmlns:m="http://schemas.openxmlformats.org/officeDocument/2006/math">
                    <m:r>
                      <a:rPr lang="en-US" altLang="zh-CN" sz="1200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𝑋</m:t>
                    </m:r>
                  </m:oMath>
                </a14:m>
                <a:r>
                  <a:rPr lang="zh-CN" altLang="en-US" sz="1200" dirty="0"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与</a:t>
                </a:r>
                <a14:m>
                  <m:oMath xmlns:m="http://schemas.openxmlformats.org/officeDocument/2006/math">
                    <m:r>
                      <a:rPr lang="en-US" altLang="zh-CN" sz="1200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𝑌</m:t>
                    </m:r>
                  </m:oMath>
                </a14:m>
                <a:r>
                  <a:rPr lang="zh-CN" altLang="en-US" sz="1200" dirty="0"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的正相关、负相关和不相关。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" name="备注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5E4283-BCEA-46DE-92C2-801014F31478}" type="slidenum">
              <a:rPr lang="zh-CN" altLang="en-US" smtClean="0"/>
              <a:t>23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Integrate e^{-x^2}</a:t>
                </a:r>
                <a:r>
                  <a:rPr lang="zh-CN" altLang="en-US" dirty="0"/>
                  <a:t>，两个相乘</a:t>
                </a:r>
                <a:endParaRPr lang="en-US" altLang="zh-CN" dirty="0"/>
              </a:p>
              <a:p>
                <a:r>
                  <a:rPr lang="zh-CN" altLang="en-US" dirty="0"/>
                  <a:t>平面里有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zh-CN" altLang="en-US" dirty="0"/>
                  <a:t>，</a:t>
                </a:r>
              </a:p>
            </p:txBody>
          </p:sp>
        </mc:Choice>
        <mc:Fallback xmlns="">
          <p:sp>
            <p:nvSpPr>
              <p:cNvPr id="3" name="备注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5E4283-BCEA-46DE-92C2-801014F31478}" type="slidenum">
              <a:rPr lang="zh-CN" altLang="en-US" smtClean="0"/>
              <a:t>25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25740-0904-4C30-8A6A-45D83C83DC14}" type="datetime1">
              <a:rPr lang="zh-CN" altLang="en-US" smtClean="0"/>
              <a:t>2024/12/27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3E5DE-81CB-4440-8C3B-9A8802DA100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A40F5-63D3-4FEC-8DE1-BA3C6FFF8469}" type="datetime1">
              <a:rPr lang="zh-CN" altLang="en-US" smtClean="0"/>
              <a:t>2024/12/27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3E5DE-81CB-4440-8C3B-9A8802DA100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42BB8-485D-4AE5-BD12-F685F81173C6}" type="datetime1">
              <a:rPr lang="zh-CN" altLang="en-US" smtClean="0"/>
              <a:t>2024/12/27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3E5DE-81CB-4440-8C3B-9A8802DA100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DAF02-7EF2-4C00-B0FE-9FE8157473FF}" type="datetime1">
              <a:rPr lang="zh-CN" altLang="en-US" smtClean="0"/>
              <a:t>2024/12/27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3E5DE-81CB-4440-8C3B-9A8802DA100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6381E-56CC-406C-BBFF-34A699729C24}" type="datetime1">
              <a:rPr lang="zh-CN" altLang="en-US" smtClean="0"/>
              <a:t>2024/12/27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3E5DE-81CB-4440-8C3B-9A8802DA100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E8A87-907D-465D-B12F-6134EAA9A341}" type="datetime1">
              <a:rPr lang="zh-CN" altLang="en-US" smtClean="0"/>
              <a:t>2024/12/27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3E5DE-81CB-4440-8C3B-9A8802DA100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09981-5F42-40B7-8C36-E7B3C50AE0BD}" type="datetime1">
              <a:rPr lang="zh-CN" altLang="en-US" smtClean="0"/>
              <a:t>2024/12/27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3E5DE-81CB-4440-8C3B-9A8802DA100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646B5-9E95-4CAE-9D1F-7854F599F78D}" type="datetime1">
              <a:rPr lang="zh-CN" altLang="en-US" smtClean="0"/>
              <a:t>2024/12/27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3E5DE-81CB-4440-8C3B-9A8802DA100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4D938-1712-442B-ADB2-9898BCA3532F}" type="datetime1">
              <a:rPr lang="zh-CN" altLang="en-US" smtClean="0"/>
              <a:t>2024/12/27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3E5DE-81CB-4440-8C3B-9A8802DA100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F22A0-0283-4D58-AEC0-E2CAE7C4B91F}" type="datetime1">
              <a:rPr lang="zh-CN" altLang="en-US" smtClean="0"/>
              <a:t>2024/12/27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3E5DE-81CB-4440-8C3B-9A8802DA100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8387CF-EE59-4DD1-9A75-1442CA8BA5BE}" type="datetime1">
              <a:rPr lang="zh-CN" altLang="en-US" smtClean="0"/>
              <a:t>2024/12/27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3E5DE-81CB-4440-8C3B-9A8802DA100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1F147A-120B-42D9-8AFC-7D57FA03F7AA}" type="datetime1">
              <a:rPr lang="zh-CN" altLang="en-US" smtClean="0"/>
              <a:t>2024/12/27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A3E5DE-81CB-4440-8C3B-9A8802DA100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3.jpe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5" Type="http://schemas.openxmlformats.org/officeDocument/2006/relationships/image" Target="../media/image40.png"/><Relationship Id="rId4" Type="http://schemas.openxmlformats.org/officeDocument/2006/relationships/tags" Target="../tags/tag40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sz="5400" dirty="0"/>
              <a:t>《</a:t>
            </a:r>
            <a:r>
              <a:rPr lang="zh-CN" altLang="en-US" sz="5400" dirty="0"/>
              <a:t>人工智能的数学基础</a:t>
            </a:r>
            <a:r>
              <a:rPr lang="en-US" altLang="zh-CN" sz="5400" dirty="0"/>
              <a:t>》</a:t>
            </a:r>
            <a:endParaRPr lang="zh-CN" altLang="en-US" sz="5400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王子贺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3E5DE-81CB-4440-8C3B-9A8802DA100B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914133"/>
          </a:xfrm>
        </p:spPr>
        <p:txBody>
          <a:bodyPr>
            <a:normAutofit/>
          </a:bodyPr>
          <a:lstStyle/>
          <a:p>
            <a:r>
              <a:rPr lang="zh-CN" altLang="en-US" sz="4000" dirty="0"/>
              <a:t>熵</a:t>
            </a:r>
            <a:r>
              <a:rPr lang="en-US" altLang="zh-CN" sz="4000" dirty="0"/>
              <a:t>entropy</a:t>
            </a:r>
            <a:endParaRPr lang="zh-CN" altLang="en-US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505812"/>
                <a:ext cx="7886700" cy="4351338"/>
              </a:xfrm>
            </p:spPr>
            <p:txBody>
              <a:bodyPr>
                <a:normAutofit/>
              </a:bodyPr>
              <a:lstStyle/>
              <a:p>
                <a:r>
                  <a:rPr lang="zh-CN" altLang="en-US" sz="2400" dirty="0"/>
                  <a:t>组合数中熵的产生</a:t>
                </a:r>
                <a:endParaRPr lang="en-US" altLang="zh-CN" sz="2400" dirty="0"/>
              </a:p>
              <a:p>
                <a:r>
                  <a:rPr lang="zh-CN" altLang="en-US" sz="2400" dirty="0"/>
                  <a:t>投掷</a:t>
                </a:r>
                <a:r>
                  <a:rPr lang="en-US" altLang="zh-CN" sz="2400" dirty="0"/>
                  <a:t>n</a:t>
                </a:r>
                <a:r>
                  <a:rPr lang="zh-CN" altLang="en-US" sz="2400" dirty="0"/>
                  <a:t>次硬币，设正面概率为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altLang="zh-CN" sz="2400" dirty="0"/>
                  <a:t>,</a:t>
                </a:r>
                <a:r>
                  <a:rPr lang="zh-CN" altLang="en-US" sz="2400" dirty="0"/>
                  <a:t>正面向上的次数接近于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𝑛𝑞</m:t>
                    </m:r>
                  </m:oMath>
                </a14:m>
                <a:r>
                  <a:rPr lang="en-US" altLang="zh-CN" sz="2400" b="0" dirty="0"/>
                  <a:t>.</a:t>
                </a:r>
                <a:r>
                  <a:rPr lang="zh-CN" altLang="en-US" sz="2400" b="0" dirty="0"/>
                  <a:t>因此序列总是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𝑛𝑞</m:t>
                            </m:r>
                          </m:e>
                        </m:eqArr>
                      </m:e>
                    </m:d>
                    <m:r>
                      <a:rPr lang="en-US" altLang="zh-CN" sz="2400" i="1" smtClean="0">
                        <a:latin typeface="Cambria Math" panose="02040503050406030204" pitchFamily="18" charset="0"/>
                      </a:rPr>
                      <m:t>~</m:t>
                    </m:r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𝑛𝐻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zh-CN" altLang="en-US" sz="2400" b="0" dirty="0"/>
                  <a:t>个序列中的一个，每个序列出现的概率为</a:t>
                </a:r>
                <a:endParaRPr lang="en-US" altLang="zh-CN" sz="2400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𝑛𝑞</m:t>
                          </m:r>
                        </m:sup>
                      </m:sSup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d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d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𝑛𝐻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altLang="zh-CN" sz="2400" b="0" dirty="0"/>
              </a:p>
              <a:p>
                <a:pPr marL="0" indent="0">
                  <a:buNone/>
                </a:pPr>
                <a:r>
                  <a:rPr lang="zh-CN" altLang="en-US" sz="2400" b="0" dirty="0"/>
                  <a:t>相当于可以提取出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𝑛𝐻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400" b="0" dirty="0"/>
                  <a:t>个无偏的随机比特。</a:t>
                </a:r>
                <a:endParaRPr lang="en-US" altLang="zh-CN" sz="2400" b="0" dirty="0"/>
              </a:p>
              <a:p>
                <a:r>
                  <a:rPr lang="zh-CN" altLang="en-US" sz="2400" dirty="0">
                    <a:latin typeface="Cambria Math" panose="02040503050406030204" pitchFamily="18" charset="0"/>
                  </a:rPr>
                  <a:t>定理：</a:t>
                </a:r>
                <a:r>
                  <a:rPr lang="zh-CN" altLang="en-US" sz="2400" b="0" dirty="0">
                    <a:latin typeface="Cambria Math" panose="02040503050406030204" pitchFamily="18" charset="0"/>
                  </a:rPr>
                  <a:t>对于离散型随机变量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dirty="0"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r>
                  <a:rPr lang="zh-CN" altLang="en-US" sz="2400" b="0" dirty="0">
                    <a:latin typeface="Cambria Math" panose="02040503050406030204" pitchFamily="18" charset="0"/>
                  </a:rPr>
                  <a:t>，</a:t>
                </a:r>
                <a:endParaRPr lang="en-US" altLang="zh-CN" sz="2400" b="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dirty="0" smtClean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altLang="zh-CN" sz="24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dirty="0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altLang="zh-CN" sz="2400" b="0" i="1" dirty="0" smtClean="0">
                          <a:latin typeface="Cambria Math" panose="02040503050406030204" pitchFamily="18" charset="0"/>
                        </a:rPr>
                        <m:t>≤</m:t>
                      </m:r>
                      <m:func>
                        <m:funcPr>
                          <m:ctrlPr>
                            <a:rPr lang="en-US" altLang="zh-CN" sz="2400" b="0" i="1" dirty="0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400" b="0" i="0" dirty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altLang="zh-CN" sz="2400" b="0" i="1" dirty="0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CN" sz="2400" b="0" i="1" dirty="0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altLang="zh-CN" sz="2400" b="0" i="1" dirty="0" smtClean="0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</m:func>
                    </m:oMath>
                  </m:oMathPara>
                </a14:m>
                <a:endParaRPr lang="en-US" altLang="zh-CN" sz="2400" dirty="0"/>
              </a:p>
              <a:p>
                <a:pPr marL="0" indent="0">
                  <a:buNone/>
                </a:pPr>
                <a:endParaRPr lang="en-US" altLang="zh-CN" sz="2400" b="0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505812"/>
                <a:ext cx="7886700" cy="4351338"/>
              </a:xfrm>
              <a:blipFill rotWithShape="1">
                <a:blip r:embed="rId3"/>
                <a:stretch>
                  <a:fillRect t="-5" b="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3E5DE-81CB-4440-8C3B-9A8802DA100B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交叉熵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3E5DE-81CB-4440-8C3B-9A8802DA100B}" type="slidenum">
              <a:rPr lang="zh-CN" altLang="en-US" smtClean="0"/>
              <a:t>11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内容占位符 5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≔−</m:t>
                    </m:r>
                    <m:nary>
                      <m:naryPr>
                        <m:chr m:val="∑"/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8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sSub>
                          <m:sSubPr>
                            <m:ctrlPr>
                              <a:rPr lang="en-US" altLang="zh-CN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sz="28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func>
                          <m:funcPr>
                            <m:ctrlPr>
                              <a:rPr lang="en-US" altLang="zh-CN" sz="28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280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func>
                      </m:e>
                    </m:nary>
                  </m:oMath>
                </a14:m>
                <a:r>
                  <a:rPr lang="zh-CN" altLang="en-US" sz="2800" dirty="0"/>
                  <a:t>，称为交叉熵</a:t>
                </a:r>
                <a:endParaRPr lang="en-US" altLang="zh-CN" dirty="0"/>
              </a:p>
              <a:p>
                <a:pPr>
                  <a:lnSpc>
                    <a:spcPct val="120000"/>
                  </a:lnSpc>
                </a:pPr>
                <a:r>
                  <a:rPr lang="zh-CN" altLang="en-US" sz="2800" dirty="0"/>
                  <a:t>用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zh-CN" altLang="en-US" sz="2800" dirty="0"/>
                  <a:t>编码表示服从概率分布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zh-CN" altLang="en-US" dirty="0"/>
                  <a:t>的变量，期望长度</a:t>
                </a:r>
                <a:endParaRPr lang="en-US" altLang="zh-CN" dirty="0"/>
              </a:p>
              <a:p>
                <a:r>
                  <a:rPr lang="zh-CN" altLang="en-US" dirty="0"/>
                  <a:t>使用</a:t>
                </a:r>
                <a:r>
                  <a:rPr lang="en-US" altLang="zh-CN" dirty="0" err="1"/>
                  <a:t>softmax</a:t>
                </a:r>
                <a:r>
                  <a:rPr lang="zh-CN" altLang="en-US" dirty="0"/>
                  <a:t>做分类问题。</a:t>
                </a:r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𝑙𝑜𝑔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altLang="zh-CN" sz="2400" dirty="0"/>
              </a:p>
              <a:p>
                <a:pPr marL="0" indent="0">
                  <a:buNone/>
                </a:pPr>
                <a:endParaRPr lang="en-US" altLang="zh-CN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/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− 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6" name="内容占位符 5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b="-803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914133"/>
          </a:xfrm>
        </p:spPr>
        <p:txBody>
          <a:bodyPr>
            <a:normAutofit/>
          </a:bodyPr>
          <a:lstStyle/>
          <a:p>
            <a:r>
              <a:rPr lang="en-US" altLang="zh-CN" sz="4000" dirty="0"/>
              <a:t>KL-</a:t>
            </a:r>
            <a:r>
              <a:rPr lang="zh-CN" altLang="en-US" sz="4000" dirty="0"/>
              <a:t>散度（相对熵）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505812"/>
                <a:ext cx="7886700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𝐾𝐿</m:t>
                      </m:r>
                      <m:d>
                        <m:dPr>
                          <m:endChr m:val="|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d>
                        <m:dPr>
                          <m:begChr m:val="|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m:rPr>
                          <m:aln/>
                        </m:rP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func>
                        </m:e>
                      </m:nary>
                    </m:oMath>
                    <m:oMath xmlns:m="http://schemas.openxmlformats.org/officeDocument/2006/math">
                      <m:r>
                        <m:rPr>
                          <m:aln/>
                        </m:rP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func>
                        </m:e>
                      </m:nary>
                      <m: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func>
                        </m:e>
                      </m:nary>
                    </m:oMath>
                    <m:oMath xmlns:m="http://schemas.openxmlformats.org/officeDocument/2006/math">
                      <m:r>
                        <m:rPr>
                          <m:aln/>
                        </m:rP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</m:oMath>
                  </m:oMathPara>
                </a14:m>
                <a:br>
                  <a:rPr lang="en-US" altLang="zh-CN" sz="2400" b="0" dirty="0"/>
                </a:br>
                <a:endParaRPr lang="en-US" altLang="zh-CN" sz="2400" dirty="0"/>
              </a:p>
              <a:p>
                <a:r>
                  <a:rPr lang="zh-CN" altLang="en-US" sz="2400" dirty="0"/>
                  <a:t>定义不对称：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𝐾𝐿</m:t>
                    </m:r>
                    <m:d>
                      <m:dPr>
                        <m:endChr m:val="|"/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  <m:d>
                      <m:dPr>
                        <m:begChr m:val="|"/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𝐾𝐿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||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400" dirty="0"/>
                  <a:t>,</a:t>
                </a:r>
                <a:r>
                  <a:rPr lang="zh-CN" altLang="en-US" sz="2400" dirty="0"/>
                  <a:t>一般用</a:t>
                </a:r>
                <a:endParaRPr lang="en-US" altLang="zh-CN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KL</m:t>
                      </m:r>
                      <m:d>
                        <m:dPr>
                          <m:endChr m:val="|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latin typeface="Cambria Math" panose="02040503050406030204" pitchFamily="18" charset="0"/>
                            </a:rPr>
                            <m:t>p</m:t>
                          </m:r>
                        </m:e>
                      </m:d>
                      <m:d>
                        <m:dPr>
                          <m:begChr m:val="|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latin typeface="Cambria Math" panose="02040503050406030204" pitchFamily="18" charset="0"/>
                            </a:rPr>
                            <m:t>M</m:t>
                          </m:r>
                        </m:e>
                      </m:d>
                      <m: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KL</m:t>
                      </m:r>
                      <m:d>
                        <m:dPr>
                          <m:endChr m:val="|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latin typeface="Cambria Math" panose="02040503050406030204" pitchFamily="18" charset="0"/>
                            </a:rPr>
                            <m:t>q</m:t>
                          </m:r>
                        </m:e>
                      </m:d>
                      <m:d>
                        <m:dPr>
                          <m:begChr m:val="|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latin typeface="Cambria Math" panose="02040503050406030204" pitchFamily="18" charset="0"/>
                            </a:rPr>
                            <m:t>M</m:t>
                          </m:r>
                        </m:e>
                      </m:d>
                      <m: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M</m:t>
                      </m:r>
                      <m: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q</m:t>
                      </m:r>
                      <m: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2400" dirty="0"/>
              </a:p>
              <a:p>
                <a:pPr marL="0" indent="0">
                  <a:buNone/>
                </a:pPr>
                <a:r>
                  <a:rPr lang="zh-CN" altLang="en-US" sz="2400" dirty="0"/>
                  <a:t>称为</a:t>
                </a:r>
                <a:r>
                  <a:rPr lang="en-US" altLang="zh-CN" sz="2400" dirty="0"/>
                  <a:t>Jensen-Shannon divergence</a:t>
                </a:r>
              </a:p>
              <a:p>
                <a:r>
                  <a:rPr lang="zh-CN" altLang="en-US" sz="2400" dirty="0"/>
                  <a:t>定理</a:t>
                </a:r>
                <a14:m>
                  <m:oMath xmlns:m="http://schemas.openxmlformats.org/officeDocument/2006/math">
                    <m:r>
                      <a:rPr lang="zh-CN" altLang="en-US" sz="2400" i="1" dirty="0">
                        <a:latin typeface="Cambria Math" panose="02040503050406030204" pitchFamily="18" charset="0"/>
                      </a:rPr>
                      <m:t>：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𝐾𝐿</m:t>
                    </m:r>
                    <m:d>
                      <m:dPr>
                        <m:endChr m:val="|"/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  <m:d>
                      <m:dPr>
                        <m:begChr m:val="|"/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altLang="zh-CN" sz="2400" i="1"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en-US" altLang="zh-CN" sz="2400" dirty="0"/>
                  <a:t>,</a:t>
                </a:r>
                <a:r>
                  <a:rPr lang="zh-CN" altLang="en-US" sz="2400" dirty="0"/>
                  <a:t>等号成立当且仅当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endParaRPr lang="en-US" altLang="zh-CN" sz="2400" dirty="0"/>
              </a:p>
              <a:p>
                <a:pPr marL="0" indent="0">
                  <a:buNone/>
                </a:pPr>
                <a:endParaRPr lang="en-US" altLang="zh-CN" sz="2400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505812"/>
                <a:ext cx="7886700" cy="4351338"/>
              </a:xfrm>
              <a:blipFill rotWithShape="1">
                <a:blip r:embed="rId3"/>
                <a:stretch>
                  <a:fillRect t="-5" b="-1424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3E5DE-81CB-4440-8C3B-9A8802DA100B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914133"/>
          </a:xfrm>
        </p:spPr>
        <p:txBody>
          <a:bodyPr>
            <a:normAutofit/>
          </a:bodyPr>
          <a:lstStyle/>
          <a:p>
            <a:r>
              <a:rPr lang="zh-CN" altLang="en-US" sz="4000" dirty="0"/>
              <a:t>互信息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505812"/>
                <a:ext cx="7886700" cy="4351338"/>
              </a:xfrm>
            </p:spPr>
            <p:txBody>
              <a:bodyPr>
                <a:normAutofit/>
              </a:bodyPr>
              <a:lstStyle/>
              <a:p>
                <a:r>
                  <a:rPr lang="zh-CN" altLang="en-US" sz="2400" dirty="0"/>
                  <a:t>条件熵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altLang="zh-CN" sz="2400" b="0" i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  <m:sup/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zh-CN" altLang="en-US" sz="2400" dirty="0"/>
                  <a:t>，看到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zh-CN" altLang="en-US" sz="2400" dirty="0"/>
                  <a:t>后，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zh-CN" altLang="en-US" sz="2400" dirty="0"/>
                  <a:t>熵的减少值</a:t>
                </a:r>
                <a:endParaRPr lang="en-US" altLang="zh-CN" sz="2400" dirty="0"/>
              </a:p>
              <a:p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2400" dirty="0"/>
              </a:p>
              <a:p>
                <a:r>
                  <a:rPr lang="zh-CN" altLang="en-US" sz="2400" dirty="0"/>
                  <a:t>互信息定义：</a:t>
                </a:r>
                <a:endParaRPr lang="en-US" altLang="zh-CN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m:rPr>
                          <m:aln/>
                        </m:rP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𝐾𝐿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d>
                        </m:e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d>
                        </m:e>
                      </m:d>
                    </m:oMath>
                    <m:oMath xmlns:m="http://schemas.openxmlformats.org/officeDocument/2006/math">
                      <m:r>
                        <m:rPr>
                          <m:aln/>
                        </m:rP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/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func>
                            <m:func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d>
                                </m:den>
                              </m:f>
                            </m:e>
                          </m:func>
                        </m:e>
                      </m:nary>
                    </m:oMath>
                  </m:oMathPara>
                </a14:m>
                <a:endParaRPr lang="en-US" altLang="zh-CN" sz="2400" dirty="0"/>
              </a:p>
              <a:p>
                <a:r>
                  <a:rPr lang="zh-CN" altLang="en-US" sz="2400" dirty="0"/>
                  <a:t>性质：</a:t>
                </a:r>
                <a:br>
                  <a:rPr lang="en-US" altLang="zh-CN" sz="2400" dirty="0"/>
                </a:b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altLang="zh-CN" sz="2400" i="1">
                        <a:latin typeface="Cambria Math" panose="02040503050406030204" pitchFamily="18" charset="0"/>
                      </a:rPr>
                      <m:t>≥0,   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2400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505812"/>
                <a:ext cx="7886700" cy="4351338"/>
              </a:xfrm>
              <a:blipFill rotWithShape="1">
                <a:blip r:embed="rId3"/>
                <a:stretch>
                  <a:fillRect t="-5" b="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3E5DE-81CB-4440-8C3B-9A8802DA100B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062161"/>
          </a:xfrm>
        </p:spPr>
        <p:txBody>
          <a:bodyPr/>
          <a:lstStyle/>
          <a:p>
            <a:pPr algn="ctr"/>
            <a:r>
              <a:rPr lang="zh-CN" altLang="en-US" dirty="0"/>
              <a:t>多变量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3E5DE-81CB-4440-8C3B-9A8802DA100B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16882" y="388276"/>
            <a:ext cx="7886700" cy="1313203"/>
          </a:xfrm>
        </p:spPr>
        <p:txBody>
          <a:bodyPr>
            <a:normAutofit/>
          </a:bodyPr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多变量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516882" y="1915319"/>
                <a:ext cx="8110236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00000"/>
                  </a:lnSpc>
                  <a:buNone/>
                </a:pPr>
                <a:r>
                  <a:rPr lang="zh-CN" altLang="en-US" sz="2400" b="1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定义</a:t>
                </a:r>
                <a:r>
                  <a:rPr lang="en-US" altLang="zh-CN" sz="2400" b="1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(</a:t>
                </a:r>
                <a:r>
                  <a:rPr lang="zh-CN" altLang="en-US" sz="2400" b="1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联合分布函数</a:t>
                </a:r>
                <a:r>
                  <a:rPr lang="en-US" altLang="zh-CN" sz="2400" b="1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).</a:t>
                </a:r>
                <a:r>
                  <a:rPr lang="en-US" altLang="zh-CN" sz="2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 </a:t>
                </a:r>
                <a:r>
                  <a:rPr lang="zh-CN" altLang="en-US" sz="2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对任意的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sz="2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个实数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,⋯,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CN" altLang="en-US" sz="2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，则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sz="2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个事件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CN" sz="24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 dirty="0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sz="240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≤</m:t>
                        </m:r>
                        <m:sSub>
                          <m:sSubPr>
                            <m:ctrlPr>
                              <a:rPr lang="en-US" altLang="zh-CN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dirty="0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sz="24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≤</m:t>
                        </m:r>
                        <m:sSub>
                          <m:sSubPr>
                            <m:ctrlPr>
                              <a:rPr lang="en-US" altLang="zh-CN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,⋯,{</m:t>
                    </m:r>
                    <m:sSub>
                      <m:sSubPr>
                        <m:ctrlPr>
                          <a:rPr lang="en-US" altLang="zh-CN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altLang="zh-CN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zh-CN" altLang="en-US" sz="2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同时发生的概率</a:t>
                </a:r>
                <a:endParaRPr lang="en-US" altLang="zh-CN" sz="24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,⋯,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≤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≤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,⋯,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≤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CN" sz="24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zh-CN" altLang="en-US" sz="2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称为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𝑛</m:t>
                    </m:r>
                  </m:oMath>
                </a14:m>
                <a:r>
                  <a:rPr lang="zh-CN" altLang="en-US" sz="2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维随机变量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,⋯,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的</a:t>
                </a:r>
                <a:r>
                  <a:rPr lang="zh-CN" altLang="en-US" sz="2400" b="1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联合分布函数</a:t>
                </a:r>
                <a:r>
                  <a:rPr lang="en-US" altLang="zh-CN" sz="2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.</a:t>
                </a:r>
              </a:p>
            </p:txBody>
          </p:sp>
        </mc:Choice>
        <mc:Fallback xmlns=""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16882" y="1915319"/>
                <a:ext cx="8110236" cy="4351338"/>
              </a:xfrm>
              <a:blipFill rotWithShape="1">
                <a:blip r:embed="rId2"/>
                <a:stretch>
                  <a:fillRect l="-8" t="-4" b="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3E5DE-81CB-4440-8C3B-9A8802DA100B}" type="slidenum">
              <a:rPr lang="zh-CN" altLang="en-US" smtClean="0"/>
              <a:t>15</a:t>
            </a:fld>
            <a:endParaRPr lang="zh-CN" alt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多变量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−∞</m:t>
                          </m:r>
                        </m:sub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  <m:e>
                          <m:nary>
                            <m:nary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−∞</m:t>
                              </m:r>
                            </m:sub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p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d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𝑑𝑣</m:t>
                              </m:r>
                            </m:e>
                          </m:nary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𝑑𝑢</m:t>
                          </m:r>
                        </m:e>
                      </m:nary>
                    </m:oMath>
                  </m:oMathPara>
                </a14:m>
                <a:endParaRPr lang="en-US" altLang="zh-CN" sz="24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zh-CN" altLang="en-US" sz="2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称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zh-CN" altLang="en-US" sz="2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为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</m:oMath>
                </a14:m>
                <a:r>
                  <a:rPr lang="zh-CN" altLang="en-US" sz="2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的</a:t>
                </a:r>
                <a:r>
                  <a:rPr lang="zh-CN" altLang="en-US" sz="2400" b="1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联合密度函数</a:t>
                </a:r>
                <a:r>
                  <a:rPr lang="en-US" altLang="zh-CN" sz="2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.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altLang="zh-CN" sz="24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zh-CN" altLang="en-US" sz="2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在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zh-CN" altLang="en-US" sz="2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偏导数存在的点上有</a:t>
                </a:r>
                <a:endParaRPr lang="en-US" altLang="zh-CN" sz="24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zh-CN" altLang="en-US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24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b="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3E5DE-81CB-4440-8C3B-9A8802DA100B}" type="slidenum">
              <a:rPr lang="zh-CN" altLang="en-US" smtClean="0"/>
              <a:t>16</a:t>
            </a:fld>
            <a:endParaRPr lang="zh-CN" alt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87449"/>
          </a:xfrm>
        </p:spPr>
        <p:txBody>
          <a:bodyPr>
            <a:normAutofit/>
          </a:bodyPr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边际分布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690689"/>
                <a:ext cx="7886700" cy="4351338"/>
              </a:xfrm>
            </p:spPr>
            <p:txBody>
              <a:bodyPr>
                <a:noAutofit/>
              </a:bodyPr>
              <a:lstStyle/>
              <a:p>
                <a:pPr marL="0" indent="0">
                  <a:lnSpc>
                    <a:spcPct val="100000"/>
                  </a:lnSpc>
                  <a:buNone/>
                </a:pPr>
                <a:r>
                  <a:rPr lang="zh-CN" altLang="en-US" sz="2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如果在二维随机变量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的联合分布函数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中令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→+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zh-CN" altLang="en-US" sz="2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，由于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&lt;+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∞</m:t>
                        </m:r>
                      </m:e>
                    </m:d>
                  </m:oMath>
                </a14:m>
                <a:r>
                  <a:rPr lang="zh-CN" altLang="en-US" sz="2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为必然事件，故可得</a:t>
                </a:r>
                <a:endParaRPr lang="en-US" altLang="zh-CN" sz="24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→+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lim>
                          </m:limLow>
                        </m:fName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&lt;+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24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zh-CN" altLang="en-US" sz="2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这是一个分布函数，被称为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zh-CN" altLang="en-US" sz="2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的边际分布，记为</a:t>
                </a:r>
                <a:endParaRPr lang="en-US" altLang="zh-CN" sz="24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,+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∞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24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zh-CN" altLang="en-US" sz="2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类似地，在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中令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→+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zh-CN" altLang="en-US" sz="2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，被称为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zh-CN" altLang="en-US" sz="2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的边际分布</a:t>
                </a:r>
                <a:endParaRPr lang="en-US" altLang="zh-CN" sz="24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(+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∞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24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zh-CN" altLang="en-US" sz="2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如果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zh-CN" altLang="en-US" sz="2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是连续的</a:t>
                </a:r>
                <a:endParaRPr lang="en-US" altLang="zh-CN" sz="2400" b="0" i="1" dirty="0"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supHide m:val="on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sz="2400" b="0" i="1" smtClean="0">
                              <a:latin typeface="Cambria Math" panose="02040503050406030204" pitchFamily="18" charset="0"/>
                            </a:rPr>
                            <m:t>𝒴</m:t>
                          </m:r>
                        </m:sub>
                        <m:sup/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</m:e>
                      </m:nary>
                    </m:oMath>
                  </m:oMathPara>
                </a14:m>
                <a:endParaRPr lang="en-US" altLang="zh-CN" sz="24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690689"/>
                <a:ext cx="7886700" cy="4351338"/>
              </a:xfrm>
              <a:blipFill rotWithShape="1">
                <a:blip r:embed="rId3"/>
                <a:stretch>
                  <a:fillRect t="-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3E5DE-81CB-4440-8C3B-9A8802DA100B}" type="slidenum">
              <a:rPr lang="zh-CN" altLang="en-US" smtClean="0"/>
              <a:t>17</a:t>
            </a:fld>
            <a:endParaRPr lang="zh-CN" alt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281111"/>
          </a:xfrm>
        </p:spPr>
        <p:txBody>
          <a:bodyPr>
            <a:normAutofit/>
          </a:bodyPr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独立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787524"/>
                <a:ext cx="7886700" cy="4705349"/>
              </a:xfrm>
            </p:spPr>
            <p:txBody>
              <a:bodyPr>
                <a:noAutofit/>
              </a:bodyPr>
              <a:lstStyle/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zh-CN" altLang="en-US" sz="2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定义</a:t>
                </a:r>
                <a:r>
                  <a:rPr lang="en-US" altLang="zh-CN" sz="2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. </a:t>
                </a:r>
                <a:r>
                  <a:rPr lang="zh-CN" altLang="en-US" sz="2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设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sz="2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维随机变量</a:t>
                </a:r>
                <a14:m>
                  <m:oMath xmlns:m="http://schemas.openxmlformats.org/officeDocument/2006/math">
                    <m:r>
                      <a:rPr lang="en-US" altLang="zh-CN" sz="2400" b="0" i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,⋯,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的联合分布函数为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,⋯,</m:t>
                        </m:r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sz="2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2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的边际分布函数</a:t>
                </a:r>
                <a:r>
                  <a:rPr lang="en-US" altLang="zh-CN" sz="2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.</a:t>
                </a:r>
                <a:r>
                  <a:rPr lang="zh-CN" altLang="en-US" sz="2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如果对任意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sz="2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个实数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,⋯,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CN" altLang="en-US" sz="2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，有</a:t>
                </a:r>
                <a:endParaRPr lang="en-US" altLang="zh-CN" sz="24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,⋯,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altLang="zh-CN" sz="24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zh-CN" altLang="en-US" sz="2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则称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,⋯,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CN" altLang="en-US" sz="2400" b="1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相互独立</a:t>
                </a:r>
                <a:r>
                  <a:rPr lang="en-US" altLang="zh-CN" sz="2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.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zh-CN" altLang="en-US" sz="2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概率密度函数有类似形式。</a:t>
                </a:r>
                <a:endParaRPr lang="en-US" altLang="zh-CN" sz="24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zh-CN" altLang="en-US" sz="2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乘积规则，通过</a:t>
                </a:r>
                <a:endParaRPr lang="en-US" altLang="zh-CN" sz="24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e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24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zh-CN" altLang="en-US" sz="2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将联合分布与条件分布联系起来</a:t>
                </a:r>
                <a:r>
                  <a:rPr lang="en-US" altLang="zh-CN" sz="2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.</a:t>
                </a:r>
              </a:p>
            </p:txBody>
          </p:sp>
        </mc:Choice>
        <mc:Fallback xmlns=""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787524"/>
                <a:ext cx="7886700" cy="4705349"/>
              </a:xfrm>
              <a:blipFill rotWithShape="1">
                <a:blip r:embed="rId2"/>
                <a:stretch>
                  <a:fillRect t="-13" b="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3E5DE-81CB-4440-8C3B-9A8802DA100B}" type="slidenum">
              <a:rPr lang="zh-CN" altLang="en-US" smtClean="0"/>
              <a:t>18</a:t>
            </a:fld>
            <a:endParaRPr lang="zh-CN" alt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65627"/>
          </a:xfrm>
        </p:spPr>
        <p:txBody>
          <a:bodyPr/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贝叶斯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(Bayes)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76250" y="1600604"/>
                <a:ext cx="8191500" cy="4685896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00000"/>
                  </a:lnSpc>
                  <a:buNone/>
                </a:pPr>
                <a:r>
                  <a:rPr lang="zh-CN" altLang="en-US" sz="2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给定一个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zh-CN" altLang="en-US" sz="2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的观测值，关于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CN" altLang="en-US" sz="2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的结论。贝叶斯定理（也称为贝叶斯规则或贝叶斯法则）</a:t>
                </a:r>
                <a:endParaRPr lang="en-US" altLang="zh-CN" sz="24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e>
                                  <m:r>
                                    <a:rPr lang="en-US" altLang="zh-CN" sz="2400" b="1" i="1" smtClean="0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</m:d>
                            </m:e>
                          </m:groupChr>
                        </m:e>
                        <m:lim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latin typeface="Cambria Math" panose="02040503050406030204" pitchFamily="18" charset="0"/>
                            </a:rPr>
                            <m:t>posterior</m:t>
                          </m:r>
                        </m:lim>
                      </m:limLow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limLow>
                            <m:limLowPr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groupChr>
                                <m:groupChrPr>
                                  <m:chr m:val="⏟"/>
                                  <m:ctrlPr>
                                    <a:rPr lang="en-US" altLang="zh-CN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groupChr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2400" b="0" i="0" smtClean="0">
                                      <a:latin typeface="Cambria Math" panose="02040503050406030204" pitchFamily="18" charset="0"/>
                                    </a:rPr>
                                    <m:t>likelihood</m:t>
                                  </m:r>
                                </m:e>
                              </m:groupChr>
                            </m:e>
                            <m:li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b="1" i="1" smtClean="0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e>
                                  <m:r>
                                    <a:rPr lang="en-US" altLang="zh-CN" sz="24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</m:lim>
                          </m:limLow>
                          <m:limLow>
                            <m:limLowPr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groupChr>
                                <m:groupChrPr>
                                  <m:chr m:val="⏟"/>
                                  <m:ctrlPr>
                                    <a:rPr lang="en-US" altLang="zh-CN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groupChr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2400" b="0" i="0" smtClean="0">
                                      <a:latin typeface="Cambria Math" panose="02040503050406030204" pitchFamily="18" charset="0"/>
                                    </a:rPr>
                                    <m:t>prior</m:t>
                                  </m:r>
                                </m:e>
                              </m:groupChr>
                            </m:e>
                            <m:li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</m:lim>
                          </m:limLow>
                        </m:num>
                        <m:den>
                          <m:limLow>
                            <m:limLowPr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groupChr>
                                <m:groupChrPr>
                                  <m:chr m:val="⏟"/>
                                  <m:ctrlPr>
                                    <a:rPr lang="en-US" altLang="zh-CN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groupChr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CN" sz="2400" b="1" i="1" smtClean="0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groupChr>
                            </m:e>
                            <m:lim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latin typeface="Cambria Math" panose="02040503050406030204" pitchFamily="18" charset="0"/>
                                </a:rPr>
                                <m:t>evidence</m:t>
                              </m:r>
                            </m:lim>
                          </m:limLow>
                        </m:den>
                      </m:f>
                    </m:oMath>
                  </m:oMathPara>
                </a14:m>
                <a:endParaRPr lang="en-US" altLang="zh-CN" sz="24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zh-CN" altLang="en-US" sz="2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是一个乘积规则的直接的结果</a:t>
                </a:r>
                <a:r>
                  <a:rPr lang="en-US" altLang="zh-CN" sz="2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,</a:t>
                </a:r>
                <a:r>
                  <a:rPr lang="zh-CN" altLang="en-US" sz="2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因为</a:t>
                </a:r>
                <a:endParaRPr lang="en-US" altLang="zh-CN" sz="24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e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2400" b="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zh-CN" altLang="en-US" sz="2400" b="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和</a:t>
                </a:r>
                <a:endParaRPr lang="en-US" altLang="zh-CN" sz="2400" b="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400" b="1" i="1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2400" b="1" i="1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e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24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6250" y="1600604"/>
                <a:ext cx="8191500" cy="4685896"/>
              </a:xfrm>
              <a:blipFill rotWithShape="1">
                <a:blip r:embed="rId3"/>
                <a:stretch>
                  <a:fillRect t="-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3E5DE-81CB-4440-8C3B-9A8802DA100B}" type="slidenum">
              <a:rPr lang="zh-CN" altLang="en-US" smtClean="0"/>
              <a:t>19</a:t>
            </a:fld>
            <a:endParaRPr lang="zh-C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课程介绍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内容覆盖：</a:t>
            </a:r>
            <a:endParaRPr lang="en-US" altLang="zh-CN" dirty="0"/>
          </a:p>
          <a:p>
            <a:r>
              <a:rPr lang="zh-CN" altLang="en-US" dirty="0"/>
              <a:t>代数系统</a:t>
            </a:r>
            <a:endParaRPr lang="en-US" altLang="zh-CN" dirty="0"/>
          </a:p>
          <a:p>
            <a:r>
              <a:rPr lang="zh-CN" altLang="en-US" dirty="0"/>
              <a:t>线性代数</a:t>
            </a:r>
            <a:endParaRPr lang="en-US" altLang="zh-CN" dirty="0"/>
          </a:p>
          <a:p>
            <a:r>
              <a:rPr lang="zh-CN" altLang="en-US" dirty="0"/>
              <a:t>向量与矩阵微分</a:t>
            </a:r>
            <a:endParaRPr lang="en-US" altLang="zh-CN" dirty="0"/>
          </a:p>
          <a:p>
            <a:r>
              <a:rPr lang="zh-CN" altLang="en-US" dirty="0"/>
              <a:t>优化</a:t>
            </a:r>
            <a:endParaRPr lang="en-US" altLang="zh-CN" dirty="0"/>
          </a:p>
          <a:p>
            <a:r>
              <a:rPr lang="zh-CN" altLang="en-US" dirty="0"/>
              <a:t>算法</a:t>
            </a:r>
            <a:endParaRPr lang="en-US" altLang="zh-CN" dirty="0"/>
          </a:p>
          <a:p>
            <a:r>
              <a:rPr lang="zh-CN" altLang="en-US" dirty="0">
                <a:solidFill>
                  <a:srgbClr val="FF0000"/>
                </a:solidFill>
              </a:rPr>
              <a:t>概率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/>
              <a:t>应用</a:t>
            </a:r>
            <a:endParaRPr lang="en-US" altLang="zh-CN" dirty="0"/>
          </a:p>
          <a:p>
            <a:pPr eaLnBrk="1" hangingPunct="1"/>
            <a:endParaRPr lang="en-US" altLang="zh-CN" dirty="0"/>
          </a:p>
        </p:txBody>
      </p:sp>
      <p:sp>
        <p:nvSpPr>
          <p:cNvPr id="19459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57BDA72D-6771-4124-8D2F-93DA4FE26A17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</a:t>
            </a:fld>
            <a:endParaRPr lang="en-US" altLang="zh-CN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1120774"/>
          </a:xfrm>
        </p:spPr>
        <p:txBody>
          <a:bodyPr>
            <a:normAutofit/>
          </a:bodyPr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条件期望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609725"/>
                <a:ext cx="7886700" cy="4746626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00000"/>
                  </a:lnSpc>
                  <a:buNone/>
                </a:pPr>
                <a:r>
                  <a:rPr lang="zh-CN" altLang="en-US" sz="2400" b="1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定义</a:t>
                </a:r>
                <a:r>
                  <a:rPr lang="en-US" altLang="zh-CN" sz="2400" b="1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. </a:t>
                </a:r>
                <a:r>
                  <a:rPr lang="zh-CN" altLang="en-US" sz="2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条件分布的数学期望</a:t>
                </a:r>
                <a:r>
                  <a:rPr lang="en-US" altLang="zh-CN" sz="2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(</a:t>
                </a:r>
                <a:r>
                  <a:rPr lang="zh-CN" altLang="en-US" sz="2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若存在</a:t>
                </a:r>
                <a:r>
                  <a:rPr lang="en-US" altLang="zh-CN" sz="2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)</a:t>
                </a:r>
                <a:r>
                  <a:rPr lang="zh-CN" altLang="en-US" sz="2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称为</a:t>
                </a:r>
                <a:r>
                  <a:rPr lang="zh-CN" altLang="en-US" sz="2400" b="1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条件期望</a:t>
                </a:r>
                <a:r>
                  <a:rPr lang="zh-CN" altLang="en-US" sz="2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，其定义如下</a:t>
                </a:r>
                <a:endParaRPr lang="en-US" altLang="zh-CN" sz="24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20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  <m:d>
                                    <m:dPr>
                                      <m:ctrlP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  <m: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  <m:t>=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  <m: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  <m:t>=</m:t>
                                      </m:r>
                                      <m: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d>
                                </m:e>
                              </m:nary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,(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为</m:t>
                              </m:r>
                              <m:r>
                                <a:rPr lang="zh-CN" altLang="en-US" sz="2000" i="1" smtClean="0">
                                  <a:latin typeface="Cambria Math" panose="02040503050406030204" pitchFamily="18" charset="0"/>
                                </a:rPr>
                                <m:t>二维</m:t>
                              </m:r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离散</m:t>
                              </m:r>
                              <m:r>
                                <a:rPr lang="zh-CN" altLang="en-US" sz="2000" i="1" smtClean="0">
                                  <a:latin typeface="Cambria Math" panose="02040503050406030204" pitchFamily="18" charset="0"/>
                                </a:rPr>
                                <m:t>随机</m:t>
                              </m:r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变量</m:t>
                              </m:r>
                            </m:e>
                            <m:e>
                              <m:nary>
                                <m:nary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−∞</m:t>
                                  </m:r>
                                </m:sub>
                                <m:sup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+∞</m:t>
                                  </m:r>
                                </m:sup>
                                <m:e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𝑥𝑝</m:t>
                                  </m:r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nary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,       (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为二维</m:t>
                              </m:r>
                              <m:r>
                                <a:rPr lang="zh-CN" altLang="en-US" sz="2000" i="1" smtClean="0">
                                  <a:latin typeface="Cambria Math" panose="02040503050406030204" pitchFamily="18" charset="0"/>
                                </a:rPr>
                                <m:t>连续</m:t>
                              </m:r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随机变量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altLang="zh-CN" sz="20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20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  <m:d>
                                    <m:dPr>
                                      <m:ctrlP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  <m: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  <m:t>=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  <m: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  <m:t>=</m:t>
                                      </m:r>
                                      <m: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nary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,(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为</m:t>
                              </m:r>
                              <m:r>
                                <a:rPr lang="zh-CN" altLang="en-US" sz="2000" i="1" smtClean="0">
                                  <a:latin typeface="Cambria Math" panose="02040503050406030204" pitchFamily="18" charset="0"/>
                                </a:rPr>
                                <m:t>二维</m:t>
                              </m:r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离散</m:t>
                              </m:r>
                              <m:r>
                                <a:rPr lang="zh-CN" altLang="en-US" sz="2000" i="1" smtClean="0">
                                  <a:latin typeface="Cambria Math" panose="02040503050406030204" pitchFamily="18" charset="0"/>
                                </a:rPr>
                                <m:t>随机</m:t>
                              </m:r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变量</m:t>
                              </m:r>
                            </m:e>
                            <m:e>
                              <m:nary>
                                <m:nary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−∞</m:t>
                                  </m:r>
                                </m:sub>
                                <m:sup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+∞</m:t>
                                  </m:r>
                                </m:sup>
                                <m:e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𝑦𝑝</m:t>
                                  </m:r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nary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,       (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为二维</m:t>
                              </m:r>
                              <m:r>
                                <a:rPr lang="zh-CN" altLang="en-US" sz="2000" i="1" smtClean="0">
                                  <a:latin typeface="Cambria Math" panose="02040503050406030204" pitchFamily="18" charset="0"/>
                                </a:rPr>
                                <m:t>连续</m:t>
                              </m:r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随机变量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altLang="zh-CN" sz="20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609725"/>
                <a:ext cx="7886700" cy="4746626"/>
              </a:xfr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3E5DE-81CB-4440-8C3B-9A8802DA100B}" type="slidenum">
              <a:rPr lang="zh-CN" altLang="en-US" smtClean="0"/>
              <a:t>20</a:t>
            </a:fld>
            <a:endParaRPr lang="zh-CN" alt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281111"/>
          </a:xfrm>
        </p:spPr>
        <p:txBody>
          <a:bodyPr>
            <a:normAutofit/>
          </a:bodyPr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期望、方差公式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646237"/>
                <a:ext cx="7886700" cy="4351338"/>
              </a:xfrm>
            </p:spPr>
            <p:txBody>
              <a:bodyPr>
                <a:noAutofit/>
              </a:bodyPr>
              <a:lstStyle/>
              <a:p>
                <a:pPr marL="0" indent="0">
                  <a:lnSpc>
                    <a:spcPct val="100000"/>
                  </a:lnSpc>
                  <a:buNone/>
                </a:pPr>
                <a:r>
                  <a:rPr lang="zh-CN" altLang="en-US" sz="2400" b="1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性质</a:t>
                </a:r>
                <a:r>
                  <a:rPr lang="en-US" altLang="zh-CN" sz="2400" b="1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1.</a:t>
                </a:r>
                <a:r>
                  <a:rPr lang="zh-CN" altLang="en-US" sz="2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 设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是二维随机变量，则有</a:t>
                </a:r>
                <a:endParaRPr lang="en-US" altLang="zh-CN" sz="24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24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altLang="zh-CN" sz="24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zh-CN" altLang="en-US" sz="2400" b="1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性质</a:t>
                </a:r>
                <a:r>
                  <a:rPr lang="en-US" altLang="zh-CN" sz="2400" b="1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2.</a:t>
                </a:r>
                <a:r>
                  <a:rPr lang="zh-CN" altLang="en-US" sz="2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 若随机变量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zh-CN" altLang="en-US" sz="2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与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zh-CN" altLang="en-US" sz="2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相互独立，则有</a:t>
                </a:r>
                <a:endParaRPr lang="en-US" altLang="zh-CN" sz="24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𝑋𝑌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24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altLang="zh-CN" sz="24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zh-CN" altLang="en-US" sz="2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性质</a:t>
                </a:r>
                <a:r>
                  <a:rPr lang="en-US" altLang="zh-CN" sz="2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3. </a:t>
                </a:r>
                <a:r>
                  <a:rPr lang="zh-CN" altLang="en-US" sz="2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若随机变量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zh-CN" altLang="en-US" sz="2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与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zh-CN" altLang="en-US" sz="2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相互独立，则有</a:t>
                </a:r>
                <a:endParaRPr lang="en-US" altLang="zh-CN" sz="24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400" b="0" i="0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V</m:t>
                      </m:r>
                      <m:r>
                        <m:rPr>
                          <m:sty m:val="p"/>
                        </m:rPr>
                        <a:rPr lang="en-US" altLang="zh-CN" sz="2400" i="1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ar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𝑋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±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𝑌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sz="2400" b="0" i="0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Var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𝑋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altLang="zh-CN" sz="2400" b="0" i="0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Var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(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𝑌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)</m:t>
                      </m:r>
                    </m:oMath>
                  </m:oMathPara>
                </a14:m>
                <a:endParaRPr lang="en-US" altLang="zh-CN" sz="24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altLang="zh-CN" sz="24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altLang="zh-CN" sz="24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altLang="zh-CN" sz="24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altLang="zh-CN" sz="24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646237"/>
                <a:ext cx="7886700" cy="4351338"/>
              </a:xfrm>
              <a:blipFill rotWithShape="1">
                <a:blip r:embed="rId2"/>
                <a:stretch>
                  <a:fillRect t="-7" b="-2477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3E5DE-81CB-4440-8C3B-9A8802DA100B}" type="slidenum">
              <a:rPr lang="zh-CN" altLang="en-US" smtClean="0"/>
              <a:t>21</a:t>
            </a:fld>
            <a:endParaRPr lang="zh-CN" altLang="en-US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370806"/>
            <a:ext cx="7886700" cy="1325563"/>
          </a:xfrm>
        </p:spPr>
        <p:txBody>
          <a:bodyPr>
            <a:normAutofit/>
          </a:bodyPr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协方差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lnSpc>
                    <a:spcPct val="100000"/>
                  </a:lnSpc>
                  <a:buNone/>
                </a:pPr>
                <a:r>
                  <a:rPr lang="zh-CN" altLang="en-US" sz="2400" b="1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定义</a:t>
                </a:r>
                <a:r>
                  <a:rPr lang="en-US" altLang="zh-CN" sz="2400" b="1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.</a:t>
                </a:r>
                <a:r>
                  <a:rPr lang="en-US" altLang="zh-CN" sz="2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 </a:t>
                </a:r>
                <a:r>
                  <a:rPr lang="zh-CN" altLang="en-US" sz="2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设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(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𝑋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,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𝑌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)</m:t>
                    </m:r>
                  </m:oMath>
                </a14:m>
                <a:r>
                  <a:rPr lang="zh-CN" altLang="en-US" sz="2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是一个二维随机变量，若</a:t>
                </a:r>
                <a:endParaRPr lang="en-US" altLang="zh-CN" sz="24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[(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))]</m:t>
                      </m:r>
                    </m:oMath>
                  </m:oMathPara>
                </a14:m>
                <a:endParaRPr lang="en-US" altLang="zh-CN" sz="24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zh-CN" altLang="en-US" sz="2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存在，则称此数学期望为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𝑋</m:t>
                    </m:r>
                  </m:oMath>
                </a14:m>
                <a:r>
                  <a:rPr lang="zh-CN" altLang="en-US" sz="2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与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𝑌</m:t>
                    </m:r>
                  </m:oMath>
                </a14:m>
                <a:r>
                  <a:rPr lang="zh-CN" altLang="en-US" sz="2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的协方差，或称为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𝑋</m:t>
                    </m:r>
                  </m:oMath>
                </a14:m>
                <a:r>
                  <a:rPr lang="zh-CN" altLang="en-US" sz="2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与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𝑌</m:t>
                    </m:r>
                  </m:oMath>
                </a14:m>
                <a:r>
                  <a:rPr lang="zh-CN" altLang="en-US" sz="2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的相关（中心）矩，并记为</a:t>
                </a:r>
                <a:endParaRPr lang="en-US" altLang="zh-CN" sz="24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Cov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[(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))(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))]</m:t>
                      </m:r>
                    </m:oMath>
                  </m:oMathPara>
                </a14:m>
                <a:endParaRPr lang="en-US" altLang="zh-CN" sz="24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zh-CN" altLang="en-US" sz="2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特别有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smtClean="0">
                        <a:latin typeface="Cambria Math" panose="02040503050406030204" pitchFamily="18" charset="0"/>
                      </a:rPr>
                      <m:t>Cov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z="2400" b="0" i="0" smtClean="0">
                        <a:latin typeface="Cambria Math" panose="02040503050406030204" pitchFamily="18" charset="0"/>
                      </a:rPr>
                      <m:t>Var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24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zh-CN" altLang="en-US" sz="2400" b="1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性质</a:t>
                </a:r>
                <a:r>
                  <a:rPr lang="en-US" altLang="zh-CN" sz="2400" b="1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4.</a:t>
                </a:r>
                <a:r>
                  <a:rPr lang="zh-CN" altLang="en-US" sz="2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smtClean="0">
                        <a:latin typeface="Cambria Math" panose="02040503050406030204" pitchFamily="18" charset="0"/>
                      </a:rPr>
                      <m:t>Cov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𝑋𝑌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24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zh-CN" altLang="en-US" sz="2400" b="1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性质</a:t>
                </a:r>
                <a:r>
                  <a:rPr lang="en-US" altLang="zh-CN" sz="2400" b="1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5.</a:t>
                </a:r>
                <a:r>
                  <a:rPr lang="en-US" altLang="zh-CN" sz="2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 </a:t>
                </a:r>
                <a:r>
                  <a:rPr lang="zh-CN" altLang="en-US" sz="2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若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𝑋</m:t>
                    </m:r>
                  </m:oMath>
                </a14:m>
                <a:r>
                  <a:rPr lang="zh-CN" altLang="en-US" sz="2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与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𝑌</m:t>
                    </m:r>
                  </m:oMath>
                </a14:m>
                <a:r>
                  <a:rPr lang="zh-CN" altLang="en-US" sz="2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相关独立，则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smtClean="0">
                        <a:latin typeface="Cambria Math" panose="02040503050406030204" pitchFamily="18" charset="0"/>
                      </a:rPr>
                      <m:t>Cov</m:t>
                    </m:r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zh-CN" altLang="en-US" sz="2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，反之不然。</a:t>
                </a:r>
                <a:endParaRPr lang="en-US" altLang="zh-CN" sz="24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zh-CN" altLang="en-US" sz="24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b="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3E5DE-81CB-4440-8C3B-9A8802DA100B}" type="slidenum">
              <a:rPr lang="zh-CN" altLang="en-US" smtClean="0"/>
              <a:t>22</a:t>
            </a:fld>
            <a:endParaRPr lang="zh-CN" alt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370807"/>
            <a:ext cx="7886700" cy="1229394"/>
          </a:xfrm>
        </p:spPr>
        <p:txBody>
          <a:bodyPr>
            <a:normAutofit/>
          </a:bodyPr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相关系数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504825" y="1704975"/>
                <a:ext cx="8010525" cy="4651376"/>
              </a:xfrm>
            </p:spPr>
            <p:txBody>
              <a:bodyPr>
                <a:noAutofit/>
              </a:bodyPr>
              <a:lstStyle/>
              <a:p>
                <a:pPr marL="0" indent="0">
                  <a:lnSpc>
                    <a:spcPct val="100000"/>
                  </a:lnSpc>
                  <a:buNone/>
                </a:pPr>
                <a:r>
                  <a:rPr lang="zh-CN" altLang="en-US" sz="2400" b="1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定义</a:t>
                </a:r>
                <a:r>
                  <a:rPr lang="en-US" altLang="zh-CN" sz="2400" b="1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.</a:t>
                </a:r>
                <a:r>
                  <a:rPr lang="en-US" altLang="zh-CN" sz="2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 </a:t>
                </a:r>
                <a:r>
                  <a:rPr lang="zh-CN" altLang="en-US" sz="2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设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</m:oMath>
                </a14:m>
                <a:r>
                  <a:rPr lang="zh-CN" altLang="en-US" sz="2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是一个二维随机变量，且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>
                        <a:latin typeface="Cambria Math" panose="02040503050406030204" pitchFamily="18" charset="0"/>
                      </a:rPr>
                      <m:t>Var</m:t>
                    </m:r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altLang="zh-CN" sz="2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>
                        <a:latin typeface="Cambria Math" panose="02040503050406030204" pitchFamily="18" charset="0"/>
                      </a:rPr>
                      <m:t>Var</m:t>
                    </m:r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altLang="zh-CN" sz="2400" i="1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altLang="zh-CN" sz="2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,</a:t>
                </a:r>
                <a:r>
                  <a:rPr lang="zh-CN" altLang="en-US" sz="2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则称</a:t>
                </a:r>
                <a:endParaRPr lang="en-US" altLang="zh-CN" sz="24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400" smtClean="0">
                          <a:effectLst/>
                          <a:latin typeface="Cambria Math" panose="02040503050406030204" pitchFamily="18" charset="0"/>
                          <a:ea typeface="等线" panose="02010600030101010101" charset="-122"/>
                          <a:cs typeface="Times New Roman" panose="02020603050405020304" pitchFamily="18" charset="0"/>
                        </a:rPr>
                        <m:t>Corr</m:t>
                      </m:r>
                      <m:r>
                        <a:rPr lang="en-US" altLang="zh-CN" sz="2400" smtClean="0">
                          <a:effectLst/>
                          <a:latin typeface="Cambria Math" panose="02040503050406030204" pitchFamily="18" charset="0"/>
                          <a:ea typeface="等线" panose="02010600030101010101" charset="-122"/>
                          <a:cs typeface="Times New Roman" panose="02020603050405020304" pitchFamily="18" charset="0"/>
                        </a:rPr>
                        <m:t>⁡(</m:t>
                      </m:r>
                      <m:r>
                        <a:rPr lang="en-US" altLang="zh-CN" sz="2400" i="1">
                          <a:effectLst/>
                          <a:latin typeface="Cambria Math" panose="02040503050406030204" pitchFamily="18" charset="0"/>
                          <a:ea typeface="等线" panose="02010600030101010101" charset="-122"/>
                          <a:cs typeface="Times New Roman" panose="02020603050405020304" pitchFamily="18" charset="0"/>
                        </a:rPr>
                        <m:t>𝑋</m:t>
                      </m:r>
                      <m:r>
                        <a:rPr lang="en-US" altLang="zh-CN" sz="2400">
                          <a:effectLst/>
                          <a:latin typeface="Cambria Math" panose="02040503050406030204" pitchFamily="18" charset="0"/>
                          <a:ea typeface="等线" panose="02010600030101010101" charset="-122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en-US" altLang="zh-CN" sz="2400" i="1">
                          <a:effectLst/>
                          <a:latin typeface="Cambria Math" panose="02040503050406030204" pitchFamily="18" charset="0"/>
                          <a:ea typeface="等线" panose="02010600030101010101" charset="-122"/>
                          <a:cs typeface="Times New Roman" panose="02020603050405020304" pitchFamily="18" charset="0"/>
                        </a:rPr>
                        <m:t>𝑌</m:t>
                      </m:r>
                      <m:r>
                        <a:rPr lang="en-US" altLang="zh-CN" sz="2400">
                          <a:effectLst/>
                          <a:latin typeface="Cambria Math" panose="02040503050406030204" pitchFamily="18" charset="0"/>
                          <a:ea typeface="等线" panose="02010600030101010101" charset="-122"/>
                          <a:cs typeface="Times New Roman" panose="02020603050405020304" pitchFamily="18" charset="0"/>
                        </a:rPr>
                        <m:t>)=</m:t>
                      </m:r>
                      <m:f>
                        <m:f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altLang="zh-CN" sz="2400">
                              <a:effectLst/>
                              <a:latin typeface="Cambria Math" panose="02040503050406030204" pitchFamily="18" charset="0"/>
                              <a:ea typeface="等线" panose="02010600030101010101" charset="-122"/>
                              <a:cs typeface="Times New Roman" panose="02020603050405020304" pitchFamily="18" charset="0"/>
                            </a:rPr>
                            <m:t>Cov</m:t>
                          </m:r>
                          <m:r>
                            <a:rPr lang="en-US" altLang="zh-CN" sz="2400">
                              <a:effectLst/>
                              <a:latin typeface="Cambria Math" panose="02040503050406030204" pitchFamily="18" charset="0"/>
                              <a:ea typeface="等线" panose="02010600030101010101" charset="-122"/>
                              <a:cs typeface="Times New Roman" panose="02020603050405020304" pitchFamily="18" charset="0"/>
                            </a:rPr>
                            <m:t>⁡(</m:t>
                          </m:r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等线" panose="02010600030101010101" charset="-122"/>
                              <a:cs typeface="Times New Roman" panose="02020603050405020304" pitchFamily="18" charset="0"/>
                            </a:rPr>
                            <m:t>𝑋</m:t>
                          </m:r>
                          <m:r>
                            <a:rPr lang="en-US" altLang="zh-CN" sz="2400">
                              <a:effectLst/>
                              <a:latin typeface="Cambria Math" panose="02040503050406030204" pitchFamily="18" charset="0"/>
                              <a:ea typeface="等线" panose="02010600030101010101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等线" panose="02010600030101010101" charset="-122"/>
                              <a:cs typeface="Times New Roman" panose="02020603050405020304" pitchFamily="18" charset="0"/>
                            </a:rPr>
                            <m:t>𝑌</m:t>
                          </m:r>
                          <m:r>
                            <a:rPr lang="en-US" altLang="zh-CN" sz="2400">
                              <a:effectLst/>
                              <a:latin typeface="Cambria Math" panose="02040503050406030204" pitchFamily="18" charset="0"/>
                              <a:ea typeface="等线" panose="02010600030101010101" charset="-122"/>
                              <a:cs typeface="Times New Roman" panose="02020603050405020304" pitchFamily="18" charset="0"/>
                            </a:rPr>
                            <m:t>)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zh-CN" altLang="zh-CN" sz="24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effectLst/>
                                  <a:latin typeface="Cambria Math" panose="02040503050406030204" pitchFamily="18" charset="0"/>
                                  <a:ea typeface="等线" panose="02010600030101010101" charset="-122"/>
                                  <a:cs typeface="Times New Roman" panose="02020603050405020304" pitchFamily="18" charset="0"/>
                                </a:rPr>
                                <m:t>Var</m:t>
                              </m:r>
                              <m:r>
                                <a:rPr lang="en-US" altLang="zh-CN" sz="2400">
                                  <a:effectLst/>
                                  <a:latin typeface="Cambria Math" panose="02040503050406030204" pitchFamily="18" charset="0"/>
                                  <a:ea typeface="等线" panose="02010600030101010101" charset="-122"/>
                                  <a:cs typeface="Times New Roman" panose="02020603050405020304" pitchFamily="18" charset="0"/>
                                </a:rPr>
                                <m:t>⁡(</m:t>
                              </m:r>
                              <m:r>
                                <a:rPr lang="en-US" altLang="zh-CN" sz="2400" i="1">
                                  <a:effectLst/>
                                  <a:latin typeface="Cambria Math" panose="02040503050406030204" pitchFamily="18" charset="0"/>
                                  <a:ea typeface="等线" panose="02010600030101010101" charset="-122"/>
                                  <a:cs typeface="Times New Roman" panose="02020603050405020304" pitchFamily="18" charset="0"/>
                                </a:rPr>
                                <m:t>𝑋</m:t>
                              </m:r>
                              <m:r>
                                <a:rPr lang="en-US" altLang="zh-CN" sz="2400">
                                  <a:effectLst/>
                                  <a:latin typeface="Cambria Math" panose="02040503050406030204" pitchFamily="18" charset="0"/>
                                  <a:ea typeface="等线" panose="02010600030101010101" charset="-122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e>
                          </m:rad>
                          <m:rad>
                            <m:radPr>
                              <m:degHide m:val="on"/>
                              <m:ctrlPr>
                                <a:rPr lang="zh-CN" altLang="zh-CN" sz="24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effectLst/>
                                  <a:latin typeface="Cambria Math" panose="02040503050406030204" pitchFamily="18" charset="0"/>
                                  <a:ea typeface="等线" panose="02010600030101010101" charset="-122"/>
                                  <a:cs typeface="Times New Roman" panose="02020603050405020304" pitchFamily="18" charset="0"/>
                                </a:rPr>
                                <m:t>Var</m:t>
                              </m:r>
                              <m:r>
                                <a:rPr lang="en-US" altLang="zh-CN" sz="2400">
                                  <a:effectLst/>
                                  <a:latin typeface="Cambria Math" panose="02040503050406030204" pitchFamily="18" charset="0"/>
                                  <a:ea typeface="等线" panose="02010600030101010101" charset="-122"/>
                                  <a:cs typeface="Times New Roman" panose="02020603050405020304" pitchFamily="18" charset="0"/>
                                </a:rPr>
                                <m:t>⁡(</m:t>
                              </m:r>
                              <m:r>
                                <a:rPr lang="en-US" altLang="zh-CN" sz="2400" i="1">
                                  <a:effectLst/>
                                  <a:latin typeface="Cambria Math" panose="02040503050406030204" pitchFamily="18" charset="0"/>
                                  <a:ea typeface="等线" panose="02010600030101010101" charset="-122"/>
                                  <a:cs typeface="Times New Roman" panose="02020603050405020304" pitchFamily="18" charset="0"/>
                                </a:rPr>
                                <m:t>𝑌</m:t>
                              </m:r>
                              <m:r>
                                <a:rPr lang="en-US" altLang="zh-CN" sz="2400">
                                  <a:effectLst/>
                                  <a:latin typeface="Cambria Math" panose="02040503050406030204" pitchFamily="18" charset="0"/>
                                  <a:ea typeface="等线" panose="02010600030101010101" charset="-122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e>
                          </m:rad>
                        </m:den>
                      </m:f>
                      <m:r>
                        <a:rPr lang="en-US" altLang="zh-CN" sz="2400">
                          <a:effectLst/>
                          <a:latin typeface="Cambria Math" panose="02040503050406030204" pitchFamily="18" charset="0"/>
                          <a:ea typeface="等线" panose="02010600030101010101" charset="-122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altLang="zh-CN" sz="2400">
                              <a:effectLst/>
                              <a:latin typeface="Cambria Math" panose="02040503050406030204" pitchFamily="18" charset="0"/>
                              <a:ea typeface="等线" panose="02010600030101010101" charset="-122"/>
                              <a:cs typeface="Times New Roman" panose="02020603050405020304" pitchFamily="18" charset="0"/>
                            </a:rPr>
                            <m:t>Cov</m:t>
                          </m:r>
                          <m:r>
                            <a:rPr lang="en-US" altLang="zh-CN" sz="2400">
                              <a:effectLst/>
                              <a:latin typeface="Cambria Math" panose="02040503050406030204" pitchFamily="18" charset="0"/>
                              <a:ea typeface="等线" panose="02010600030101010101" charset="-122"/>
                              <a:cs typeface="Times New Roman" panose="02020603050405020304" pitchFamily="18" charset="0"/>
                            </a:rPr>
                            <m:t>⁡(</m:t>
                          </m:r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等线" panose="02010600030101010101" charset="-122"/>
                              <a:cs typeface="Times New Roman" panose="02020603050405020304" pitchFamily="18" charset="0"/>
                            </a:rPr>
                            <m:t>𝑋</m:t>
                          </m:r>
                          <m:r>
                            <a:rPr lang="en-US" altLang="zh-CN" sz="2400">
                              <a:effectLst/>
                              <a:latin typeface="Cambria Math" panose="02040503050406030204" pitchFamily="18" charset="0"/>
                              <a:ea typeface="等线" panose="02010600030101010101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等线" panose="02010600030101010101" charset="-122"/>
                              <a:cs typeface="Times New Roman" panose="02020603050405020304" pitchFamily="18" charset="0"/>
                            </a:rPr>
                            <m:t>𝑌</m:t>
                          </m:r>
                          <m:r>
                            <a:rPr lang="en-US" altLang="zh-CN" sz="2400">
                              <a:effectLst/>
                              <a:latin typeface="Cambria Math" panose="02040503050406030204" pitchFamily="18" charset="0"/>
                              <a:ea typeface="等线" panose="02010600030101010101" charset="-122"/>
                              <a:cs typeface="Times New Roman" panose="02020603050405020304" pitchFamily="18" charset="0"/>
                            </a:rPr>
                            <m:t>)</m:t>
                          </m:r>
                        </m:num>
                        <m:den>
                          <m:sSub>
                            <m:sSubPr>
                              <m:ctrlPr>
                                <a:rPr lang="zh-CN" altLang="zh-CN" sz="24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effectLst/>
                                  <a:latin typeface="Cambria Math" panose="02040503050406030204" pitchFamily="18" charset="0"/>
                                  <a:ea typeface="等线" panose="02010600030101010101" charset="-122"/>
                                  <a:cs typeface="Times New Roman" panose="020206030504050203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altLang="zh-CN" sz="2400" i="1">
                                  <a:effectLst/>
                                  <a:latin typeface="Cambria Math" panose="02040503050406030204" pitchFamily="18" charset="0"/>
                                  <a:ea typeface="等线" panose="02010600030101010101" charset="-122"/>
                                  <a:cs typeface="Times New Roman" panose="02020603050405020304" pitchFamily="18" charset="0"/>
                                </a:rPr>
                                <m:t>𝑋</m:t>
                              </m:r>
                            </m:sub>
                          </m:sSub>
                          <m:sSub>
                            <m:sSubPr>
                              <m:ctrlPr>
                                <a:rPr lang="zh-CN" altLang="zh-CN" sz="24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effectLst/>
                                  <a:latin typeface="Cambria Math" panose="02040503050406030204" pitchFamily="18" charset="0"/>
                                  <a:ea typeface="等线" panose="02010600030101010101" charset="-122"/>
                                  <a:cs typeface="Times New Roman" panose="020206030504050203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altLang="zh-CN" sz="2400" i="1">
                                  <a:effectLst/>
                                  <a:latin typeface="Cambria Math" panose="02040503050406030204" pitchFamily="18" charset="0"/>
                                  <a:ea typeface="等线" panose="02010600030101010101" charset="-122"/>
                                  <a:cs typeface="Times New Roman" panose="02020603050405020304" pitchFamily="18" charset="0"/>
                                </a:rPr>
                                <m:t>𝑌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altLang="zh-CN" sz="2400" dirty="0">
                  <a:effectLst/>
                  <a:latin typeface="黑体" panose="02010609060101010101" pitchFamily="49" charset="-122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zh-CN" altLang="en-US" sz="2400" dirty="0"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为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等线" panose="02010600030101010101" charset="-122"/>
                        <a:cs typeface="Times New Roman" panose="02020603050405020304" pitchFamily="18" charset="0"/>
                      </a:rPr>
                      <m:t>𝑋</m:t>
                    </m:r>
                  </m:oMath>
                </a14:m>
                <a:r>
                  <a:rPr lang="zh-CN" altLang="en-US" sz="2400" dirty="0"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与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等线" panose="02010600030101010101" charset="-122"/>
                        <a:cs typeface="Times New Roman" panose="02020603050405020304" pitchFamily="18" charset="0"/>
                      </a:rPr>
                      <m:t>𝑌</m:t>
                    </m:r>
                  </m:oMath>
                </a14:m>
                <a:r>
                  <a:rPr lang="zh-CN" altLang="en-US" sz="2400" dirty="0"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的（线性）</a:t>
                </a:r>
                <a:r>
                  <a:rPr lang="zh-CN" altLang="en-US" sz="2400" b="1" dirty="0"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相关系数</a:t>
                </a:r>
                <a:r>
                  <a:rPr lang="zh-CN" altLang="en-US" sz="2400" dirty="0"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。</a:t>
                </a:r>
                <a:endParaRPr lang="en-US" altLang="zh-CN" sz="2400" dirty="0">
                  <a:latin typeface="黑体" panose="02010609060101010101" pitchFamily="49" charset="-122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zh-CN" altLang="en-US" sz="2400" dirty="0">
                    <a:effectLst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  相关系数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smtClean="0">
                        <a:effectLst/>
                        <a:latin typeface="Cambria Math" panose="02040503050406030204" pitchFamily="18" charset="0"/>
                        <a:ea typeface="等线" panose="02010600030101010101" charset="-122"/>
                        <a:cs typeface="Times New Roman" panose="02020603050405020304" pitchFamily="18" charset="0"/>
                      </a:rPr>
                      <m:t>Corr</m:t>
                    </m:r>
                    <m:r>
                      <a:rPr lang="en-US" altLang="zh-CN" sz="2400" smtClean="0">
                        <a:effectLst/>
                        <a:latin typeface="Cambria Math" panose="02040503050406030204" pitchFamily="18" charset="0"/>
                        <a:ea typeface="等线" panose="02010600030101010101" charset="-122"/>
                        <a:cs typeface="Times New Roman" panose="02020603050405020304" pitchFamily="18" charset="0"/>
                      </a:rPr>
                      <m:t>⁡(</m:t>
                    </m:r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等线" panose="02010600030101010101" charset="-122"/>
                        <a:cs typeface="Times New Roman" panose="02020603050405020304" pitchFamily="18" charset="0"/>
                      </a:rPr>
                      <m:t>𝑋</m:t>
                    </m:r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等线" panose="02010600030101010101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等线" panose="02010600030101010101" charset="-122"/>
                        <a:cs typeface="Times New Roman" panose="02020603050405020304" pitchFamily="18" charset="0"/>
                      </a:rPr>
                      <m:t>𝑌</m:t>
                    </m:r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等线" panose="02010600030101010101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sz="2400" dirty="0">
                    <a:effectLst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与协方差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Cov</m:t>
                    </m:r>
                    <m:r>
                      <a:rPr lang="en-US" altLang="zh-CN" sz="24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⁡(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𝑋</m:t>
                    </m:r>
                    <m:r>
                      <a:rPr lang="en-US" altLang="zh-CN" sz="24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𝑌</m:t>
                    </m:r>
                    <m:r>
                      <a:rPr lang="en-US" altLang="zh-CN" sz="24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sz="2400" dirty="0">
                    <a:effectLst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是同符号的</a:t>
                </a:r>
                <a:endParaRPr lang="en-US" altLang="zh-CN" sz="2400" dirty="0">
                  <a:effectLst/>
                  <a:latin typeface="黑体" panose="02010609060101010101" pitchFamily="49" charset="-122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0" smtClean="0">
                          <a:effectLst/>
                          <a:latin typeface="Cambria Math" panose="02040503050406030204" pitchFamily="18" charset="0"/>
                          <a:ea typeface="等线" panose="02010600030101010101" charset="-122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US" altLang="zh-CN" sz="2400" b="0" i="0" smtClean="0">
                          <a:effectLst/>
                          <a:latin typeface="Cambria Math" panose="02040503050406030204" pitchFamily="18" charset="0"/>
                          <a:ea typeface="等线" panose="02010600030101010101" charset="-122"/>
                          <a:cs typeface="Times New Roman" panose="02020603050405020304" pitchFamily="18" charset="0"/>
                        </a:rPr>
                        <m:t>1</m:t>
                      </m:r>
                      <m:r>
                        <a:rPr lang="en-US" altLang="zh-CN" sz="2400" b="0" i="1" smtClean="0">
                          <a:effectLst/>
                          <a:latin typeface="Cambria Math" panose="02040503050406030204" pitchFamily="18" charset="0"/>
                          <a:ea typeface="等线" panose="02010600030101010101" charset="-122"/>
                          <a:cs typeface="Times New Roman" panose="02020603050405020304" pitchFamily="18" charset="0"/>
                        </a:rPr>
                        <m:t>≤</m:t>
                      </m:r>
                      <m:func>
                        <m:funcPr>
                          <m:ctrlPr>
                            <a:rPr lang="en-US" altLang="zh-CN" sz="2400" i="1" smtClean="0">
                              <a:effectLst/>
                              <a:latin typeface="Cambria Math" panose="02040503050406030204" pitchFamily="18" charset="0"/>
                              <a:ea typeface="等线" panose="02010600030101010101" charset="-122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400" smtClean="0">
                              <a:effectLst/>
                              <a:latin typeface="Cambria Math" panose="02040503050406030204" pitchFamily="18" charset="0"/>
                              <a:ea typeface="等线" panose="02010600030101010101" charset="-122"/>
                              <a:cs typeface="Times New Roman" panose="02020603050405020304" pitchFamily="18" charset="0"/>
                            </a:rPr>
                            <m:t>Corr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sz="2400" i="1" smtClean="0">
                                  <a:effectLst/>
                                  <a:latin typeface="Cambria Math" panose="02040503050406030204" pitchFamily="18" charset="0"/>
                                  <a:ea typeface="等线" panose="02010600030101010101" charset="-122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effectLst/>
                                  <a:latin typeface="Cambria Math" panose="02040503050406030204" pitchFamily="18" charset="0"/>
                                  <a:ea typeface="等线" panose="02010600030101010101" charset="-122"/>
                                  <a:cs typeface="Times New Roman" panose="02020603050405020304" pitchFamily="18" charset="0"/>
                                </a:rPr>
                                <m:t>𝑋</m:t>
                              </m:r>
                              <m:r>
                                <a:rPr lang="en-US" altLang="zh-CN" sz="2400">
                                  <a:effectLst/>
                                  <a:latin typeface="Cambria Math" panose="02040503050406030204" pitchFamily="18" charset="0"/>
                                  <a:ea typeface="等线" panose="02010600030101010101" charset="-122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a:rPr lang="en-US" altLang="zh-CN" sz="2400" i="1">
                                  <a:effectLst/>
                                  <a:latin typeface="Cambria Math" panose="02040503050406030204" pitchFamily="18" charset="0"/>
                                  <a:ea typeface="等线" panose="02010600030101010101" charset="-122"/>
                                  <a:cs typeface="Times New Roman" panose="02020603050405020304" pitchFamily="18" charset="0"/>
                                </a:rPr>
                                <m:t>𝑌</m:t>
                              </m:r>
                            </m:e>
                          </m:d>
                        </m:e>
                      </m:func>
                      <m:r>
                        <a:rPr lang="en-US" altLang="zh-CN" sz="2400">
                          <a:effectLst/>
                          <a:latin typeface="Cambria Math" panose="02040503050406030204" pitchFamily="18" charset="0"/>
                          <a:ea typeface="等线" panose="02010600030101010101" charset="-122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b="0" i="1" smtClean="0">
                              <a:effectLst/>
                              <a:latin typeface="Cambria Math" panose="02040503050406030204" pitchFamily="18" charset="0"/>
                              <a:ea typeface="等线" panose="02010600030101010101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effectLst/>
                              <a:latin typeface="Cambria Math" panose="02040503050406030204" pitchFamily="18" charset="0"/>
                              <a:ea typeface="等线" panose="02010600030101010101" charset="-122"/>
                              <a:cs typeface="Times New Roman" panose="020206030504050203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altLang="zh-CN" sz="2400" b="0" i="1" smtClean="0">
                              <a:effectLst/>
                              <a:latin typeface="Cambria Math" panose="02040503050406030204" pitchFamily="18" charset="0"/>
                              <a:ea typeface="等线" panose="02010600030101010101" charset="-122"/>
                              <a:cs typeface="Times New Roman" panose="02020603050405020304" pitchFamily="18" charset="0"/>
                            </a:rPr>
                            <m:t>𝑋𝑌</m:t>
                          </m:r>
                        </m:sub>
                      </m:sSub>
                      <m:r>
                        <a:rPr lang="en-US" altLang="zh-CN" sz="2400" b="0" i="1" smtClean="0">
                          <a:effectLst/>
                          <a:latin typeface="Cambria Math" panose="02040503050406030204" pitchFamily="18" charset="0"/>
                          <a:ea typeface="等线" panose="02010600030101010101" charset="-122"/>
                          <a:cs typeface="Times New Roman" panose="02020603050405020304" pitchFamily="18" charset="0"/>
                        </a:rPr>
                        <m:t>≤</m:t>
                      </m:r>
                      <m:r>
                        <a:rPr lang="en-US" altLang="zh-CN" sz="2400" b="0" i="1" smtClean="0">
                          <a:effectLst/>
                          <a:latin typeface="Cambria Math" panose="02040503050406030204" pitchFamily="18" charset="0"/>
                          <a:ea typeface="等线" panose="02010600030101010101" charset="-122"/>
                          <a:cs typeface="Times New Roman" panose="02020603050405020304" pitchFamily="18" charset="0"/>
                        </a:rPr>
                        <m:t>1</m:t>
                      </m:r>
                    </m:oMath>
                  </m:oMathPara>
                </a14:m>
                <a:endParaRPr lang="zh-CN" altLang="zh-CN" sz="2400" dirty="0">
                  <a:effectLst/>
                  <a:latin typeface="黑体" panose="02010609060101010101" pitchFamily="49" charset="-122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04825" y="1704975"/>
                <a:ext cx="8010525" cy="4651376"/>
              </a:xfr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3E5DE-81CB-4440-8C3B-9A8802DA100B}" type="slidenum">
              <a:rPr lang="zh-CN" altLang="en-US" smtClean="0"/>
              <a:t>23</a:t>
            </a:fld>
            <a:endParaRPr lang="zh-CN" alt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062161"/>
          </a:xfrm>
        </p:spPr>
        <p:txBody>
          <a:bodyPr/>
          <a:lstStyle/>
          <a:p>
            <a:pPr algn="ctr"/>
            <a:r>
              <a:rPr lang="zh-CN" altLang="en-US" dirty="0"/>
              <a:t>高斯分布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3E5DE-81CB-4440-8C3B-9A8802DA100B}" type="slidenum">
              <a:rPr lang="zh-CN" altLang="en-US" smtClean="0"/>
              <a:t>24</a:t>
            </a:fld>
            <a:endParaRPr lang="zh-CN" alt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914133"/>
          </a:xfrm>
        </p:spPr>
        <p:txBody>
          <a:bodyPr>
            <a:normAutofit/>
          </a:bodyPr>
          <a:lstStyle/>
          <a:p>
            <a:r>
              <a:rPr lang="zh-CN" altLang="en-US" sz="4000" dirty="0"/>
              <a:t>高斯分布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505812"/>
                <a:ext cx="7886700" cy="4351338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  <m:sSup>
                              <m:sSup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</m:den>
                    </m:f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sSup>
                              <m:sSup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</m:d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sup>
                    </m:sSup>
                  </m:oMath>
                </a14:m>
                <a:endParaRPr lang="en-US" altLang="zh-CN" dirty="0"/>
              </a:p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𝑉𝑎𝑟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  </m:t>
                    </m:r>
                  </m:oMath>
                </a14:m>
                <a:endParaRPr lang="en-US" altLang="zh-CN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是标准正态分布</a:t>
                </a:r>
                <a:endParaRPr lang="en-US" altLang="zh-CN" dirty="0"/>
              </a:p>
              <a:p>
                <a:r>
                  <a:rPr lang="zh-CN" altLang="en-US" dirty="0"/>
                  <a:t>常见，独立变量叠加的分布</a:t>
                </a:r>
                <a:endParaRPr lang="en-US" altLang="zh-CN" dirty="0"/>
              </a:p>
              <a:p>
                <a:r>
                  <a:rPr lang="zh-CN" altLang="en-US" dirty="0"/>
                  <a:t>均值、方差是最关键的两个变量</a:t>
                </a:r>
                <a:endParaRPr lang="en-US" altLang="zh-CN" dirty="0"/>
              </a:p>
              <a:p>
                <a:r>
                  <a:rPr lang="zh-CN" altLang="en-US" dirty="0"/>
                  <a:t>相同均值、方差的情况下，熵最大的分布</a:t>
                </a:r>
              </a:p>
            </p:txBody>
          </p:sp>
        </mc:Choice>
        <mc:Fallback xmlns=""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505812"/>
                <a:ext cx="7886700" cy="4351338"/>
              </a:xfrm>
              <a:blipFill rotWithShape="1">
                <a:blip r:embed="rId3"/>
                <a:stretch>
                  <a:fillRect t="-5" b="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3E5DE-81CB-4440-8C3B-9A8802DA100B}" type="slidenum">
              <a:rPr lang="zh-CN" altLang="en-US" smtClean="0"/>
              <a:t>25</a:t>
            </a:fld>
            <a:endParaRPr lang="zh-CN" alt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变量组合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3E5DE-81CB-4440-8C3B-9A8802DA100B}" type="slidenum">
              <a:rPr lang="zh-CN" altLang="en-US" smtClean="0"/>
              <a:t>26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933574"/>
                <a:ext cx="8229600" cy="4735785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zh-CN" altLang="en-US" sz="2400" b="0" i="1" smtClean="0">
                          <a:latin typeface="Cambria Math" panose="02040503050406030204" pitchFamily="18" charset="0"/>
                        </a:rPr>
                        <m:t>𝒩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en-US" altLang="zh-CN" sz="24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zh-CN" altLang="en-US" sz="2400" b="0" i="1" smtClean="0">
                          <a:latin typeface="Cambria Math" panose="02040503050406030204" pitchFamily="18" charset="0"/>
                        </a:rPr>
                        <m:t>𝒩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en-US" altLang="zh-CN" sz="24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kumimoji="1" lang="zh-CN" altLang="en-US" sz="2400" b="0" dirty="0">
                    <a:latin typeface="Cambria Math" panose="02040503050406030204" pitchFamily="18" charset="0"/>
                  </a:rPr>
                  <a:t>则：</a:t>
                </a:r>
                <a:endParaRPr kumimoji="1" lang="en-US" altLang="zh-CN" sz="2400" b="0" dirty="0"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zh-CN" altLang="en-US" sz="2400" b="0" i="1" smtClean="0">
                          <a:latin typeface="Cambria Math" panose="02040503050406030204" pitchFamily="18" charset="0"/>
                        </a:rPr>
                        <m:t>𝒩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sz="2400" b="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zh-CN" sz="2400" b="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en-US" altLang="zh-CN" sz="24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endParaRPr kumimoji="1" lang="en-US" altLang="zh-CN" sz="24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>
                              <a:latin typeface="Cambria Math" panose="02040503050406030204" pitchFamily="18" charset="0"/>
                            </a:rPr>
                            <m:t>𝑎𝑥</m:t>
                          </m:r>
                          <m:r>
                            <a:rPr kumimoji="1" lang="en-US" altLang="zh-CN" sz="2400" b="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kumimoji="1" lang="en-US" altLang="zh-CN" sz="2400" b="0" i="1">
                              <a:latin typeface="Cambria Math" panose="02040503050406030204" pitchFamily="18" charset="0"/>
                            </a:rPr>
                            <m:t>𝑏𝑦</m:t>
                          </m:r>
                        </m:e>
                      </m:d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zh-CN" altLang="en-US" sz="2400" i="1">
                          <a:latin typeface="Cambria Math" panose="02040503050406030204" pitchFamily="18" charset="0"/>
                        </a:rPr>
                        <m:t>𝒩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sz="2400" b="0" i="1">
                          <a:latin typeface="Cambria Math" panose="02040503050406030204" pitchFamily="18" charset="0"/>
                        </a:rPr>
                        <m:t>𝑎𝑥</m:t>
                      </m:r>
                      <m:r>
                        <a:rPr kumimoji="1" lang="en-US" altLang="zh-CN" sz="2400" b="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zh-CN" sz="2400" b="0" i="1">
                          <a:latin typeface="Cambria Math" panose="02040503050406030204" pitchFamily="18" charset="0"/>
                        </a:rPr>
                        <m:t>𝑏𝑦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kumimoji="1" lang="en-US" altLang="zh-CN" sz="240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en-US" altLang="zh-CN" sz="24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endParaRPr kumimoji="1" lang="en-US" altLang="zh-CN" sz="24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5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933574"/>
                <a:ext cx="8229600" cy="4735785"/>
              </a:xfrm>
              <a:blipFill>
                <a:blip r:embed="rId3"/>
                <a:stretch>
                  <a:fillRect l="-1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EF287D-AEFC-0EA1-ED28-E92A65F019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1F32DF-B400-8F3B-9D8D-269A040715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变量组合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2BD2981-7254-F843-ADC7-C208ED036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3E5DE-81CB-4440-8C3B-9A8802DA100B}" type="slidenum">
              <a:rPr lang="zh-CN" altLang="en-US" smtClean="0"/>
              <a:t>27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BC57B9F3-7E3A-A28A-B8FF-A7724ED8036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933574"/>
                <a:ext cx="8229600" cy="4735785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00000"/>
                  </a:lnSpc>
                  <a:buNone/>
                </a:pPr>
                <a:r>
                  <a:rPr kumimoji="1" lang="zh-CN" altLang="en-US" sz="2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合成变量拆成两个独立分布变量。</a:t>
                </a:r>
                <a:r>
                  <a:rPr lang="zh-CN" altLang="en-US" sz="2400" dirty="0"/>
                  <a:t>两个标准高斯分布变量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zh-CN" altLang="en-US" sz="2400" dirty="0"/>
                  <a:t>，相关系数是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zh-CN" altLang="en-US" sz="2400" dirty="0"/>
                  <a:t>，</a:t>
                </a:r>
                <a:endParaRPr lang="en-US" altLang="zh-CN" sz="2400" dirty="0"/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zh-CN" altLang="en-US" sz="2400" dirty="0"/>
                  <a:t>设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zh-CN" altLang="en-US" sz="2400" dirty="0"/>
                  <a:t>是标准高斯分布变量，那么</a:t>
                </a:r>
                <a:r>
                  <a:rPr lang="zh-CN" altLang="en-US" sz="2400" dirty="0">
                    <a:solidFill>
                      <a:srgbClr val="FF0000"/>
                    </a:solidFill>
                  </a:rPr>
                  <a:t>无法区分 </a:t>
                </a:r>
                <a:endParaRPr lang="en-US" altLang="zh-CN" sz="2400" dirty="0">
                  <a:solidFill>
                    <a:srgbClr val="FF0000"/>
                  </a:solidFill>
                </a:endParaRPr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zh-CN" altLang="en-US" sz="2400" dirty="0"/>
                  <a:t>与</a:t>
                </a:r>
                <a:r>
                  <a:rPr lang="en-US" altLang="zh-CN" sz="24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4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altLang="zh-CN" sz="24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4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p>
                              <m:sSupPr>
                                <m:ctrlPr>
                                  <a:rPr lang="en-US" altLang="zh-CN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</m:e>
                              <m:sup>
                                <m:r>
                                  <a:rPr lang="en-US" altLang="zh-CN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1/2</m:t>
                        </m:r>
                      </m:sup>
                    </m:sSup>
                    <m:r>
                      <a:rPr lang="en-US" altLang="zh-CN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endParaRPr lang="en-US" altLang="zh-CN" sz="2400" dirty="0">
                  <a:solidFill>
                    <a:srgbClr val="FF0000"/>
                  </a:solidFill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zh-CN" altLang="en-US" sz="2400" dirty="0"/>
                  <a:t>因为都是服从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(0,1)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lang="zh-CN" altLang="en-US" sz="2400" dirty="0"/>
                  <a:t>且与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CN" altLang="en-US" sz="2400" dirty="0"/>
                  <a:t>的相关系数都是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。</m:t>
                    </m:r>
                  </m:oMath>
                </a14:m>
                <a:endParaRPr lang="en-US" altLang="zh-CN" sz="2400" dirty="0"/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zh-CN" altLang="en-US" sz="2400" dirty="0"/>
                  <a:t>因此，</a:t>
                </a:r>
                <a:endParaRPr lang="en-US" altLang="zh-CN" sz="2400" dirty="0"/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p>
                                <m:sSup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1/2</m:t>
                          </m:r>
                        </m:sup>
                      </m:sSup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kumimoji="1" lang="en-US" altLang="zh-CN" sz="24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BC57B9F3-7E3A-A28A-B8FF-A7724ED8036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933574"/>
                <a:ext cx="8229600" cy="4735785"/>
              </a:xfrm>
              <a:blipFill>
                <a:blip r:embed="rId3"/>
                <a:stretch>
                  <a:fillRect l="-1111" t="-154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62888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281111"/>
          </a:xfrm>
        </p:spPr>
        <p:txBody>
          <a:bodyPr>
            <a:normAutofit/>
          </a:bodyPr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二元正态分布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743075"/>
                <a:ext cx="7886700" cy="4433888"/>
              </a:xfrm>
            </p:spPr>
            <p:txBody>
              <a:bodyPr>
                <a:noAutofit/>
              </a:bodyPr>
              <a:lstStyle/>
              <a:p>
                <a:pPr marL="0" indent="0">
                  <a:lnSpc>
                    <a:spcPct val="100000"/>
                  </a:lnSpc>
                  <a:buNone/>
                </a:pPr>
                <a:r>
                  <a:rPr lang="zh-CN" altLang="en-US" sz="2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如果二维随机变量</a:t>
                </a:r>
                <a14:m>
                  <m:oMath xmlns:m="http://schemas.openxmlformats.org/officeDocument/2006/math">
                    <m:r>
                      <a:rPr lang="en-US" altLang="zh-CN" sz="2400" smtClean="0">
                        <a:effectLst/>
                        <a:latin typeface="Cambria Math" panose="02040503050406030204" pitchFamily="18" charset="0"/>
                        <a:ea typeface="等线" panose="02010600030101010101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等线" panose="02010600030101010101" charset="-122"/>
                        <a:cs typeface="Times New Roman" panose="02020603050405020304" pitchFamily="18" charset="0"/>
                      </a:rPr>
                      <m:t>𝑋</m:t>
                    </m:r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等线" panose="02010600030101010101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等线" panose="02010600030101010101" charset="-122"/>
                        <a:cs typeface="Times New Roman" panose="02020603050405020304" pitchFamily="18" charset="0"/>
                      </a:rPr>
                      <m:t>𝑌</m:t>
                    </m:r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等线" panose="02010600030101010101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sz="2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的联合密度函数为</a:t>
                </a:r>
                <a:endParaRPr lang="en-US" altLang="zh-CN" sz="24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zh-CN" altLang="zh-CN" sz="2000" i="1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mPr>
                        <m:mr>
                          <m:e/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𝑝</m:t>
                            </m:r>
                            <m:r>
                              <a:rPr lang="en-US" altLang="zh-CN" sz="200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  <m:r>
                              <a:rPr lang="en-US" altLang="zh-CN" sz="200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𝑦</m:t>
                            </m:r>
                            <m:r>
                              <a:rPr lang="en-US" altLang="zh-CN" sz="200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)=</m:t>
                            </m:r>
                            <m:f>
                              <m:fPr>
                                <m:ctrlPr>
                                  <a:rPr lang="zh-CN" altLang="zh-CN" sz="20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2000">
                                    <a:effectLst/>
                                    <a:latin typeface="Cambria Math" panose="02040503050406030204" pitchFamily="18" charset="0"/>
                                    <a:ea typeface="等线" panose="02010600030101010101" charset="-122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altLang="zh-CN" sz="2000">
                                    <a:effectLst/>
                                    <a:latin typeface="Cambria Math" panose="02040503050406030204" pitchFamily="18" charset="0"/>
                                    <a:ea typeface="等线" panose="02010600030101010101" charset="-122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  <m:r>
                                  <a:rPr lang="en-US" altLang="zh-CN" sz="2000" i="1">
                                    <a:effectLst/>
                                    <a:latin typeface="Cambria Math" panose="02040503050406030204" pitchFamily="18" charset="0"/>
                                    <a:ea typeface="等线" panose="02010600030101010101" charset="-122"/>
                                    <a:cs typeface="Times New Roman" panose="02020603050405020304" pitchFamily="18" charset="0"/>
                                  </a:rPr>
                                  <m:t>𝜋</m:t>
                                </m:r>
                                <m:sSub>
                                  <m:sSubPr>
                                    <m:ctrlPr>
                                      <a:rPr lang="zh-CN" altLang="zh-CN" sz="20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i="1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charset="-122"/>
                                        <a:cs typeface="Times New Roman" panose="020206030504050203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altLang="zh-CN" sz="20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charset="-122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zh-CN" altLang="zh-CN" sz="20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i="1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charset="-122"/>
                                        <a:cs typeface="Times New Roman" panose="020206030504050203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altLang="zh-CN" sz="20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charset="-122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ad>
                                  <m:radPr>
                                    <m:degHide m:val="on"/>
                                    <m:ctrlPr>
                                      <a:rPr lang="zh-CN" altLang="zh-CN" sz="20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altLang="zh-CN" sz="20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charset="-122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zh-CN" sz="2000" i="1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charset="-122"/>
                                        <a:cs typeface="Times New Roman" panose="02020603050405020304" pitchFamily="18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zh-CN" altLang="zh-CN" sz="2000" i="1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2000" i="1"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charset="-122"/>
                                            <a:cs typeface="Times New Roman" panose="02020603050405020304" pitchFamily="18" charset="0"/>
                                          </a:rPr>
                                          <m:t>𝜌</m:t>
                                        </m:r>
                                      </m:e>
                                      <m:sup>
                                        <m:r>
                                          <a:rPr lang="en-US" altLang="zh-CN" sz="2000"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charset="-122"/>
                                            <a:cs typeface="Times New Roman" panose="020206030504050203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rad>
                              </m:den>
                            </m:f>
                            <m:r>
                              <m:rPr>
                                <m:sty m:val="p"/>
                              </m:rPr>
                              <a:rPr lang="en-US" altLang="zh-CN" sz="2000">
                                <a:effectLst/>
                                <a:latin typeface="Cambria Math" panose="02040503050406030204" pitchFamily="18" charset="0"/>
                                <a:ea typeface="等线" panose="02010600030101010101" charset="-122"/>
                                <a:cs typeface="Times New Roman" panose="02020603050405020304" pitchFamily="18" charset="0"/>
                              </a:rPr>
                              <m:t>exp</m:t>
                            </m:r>
                            <m:r>
                              <a:rPr lang="en-US" altLang="zh-CN" sz="2000">
                                <a:effectLst/>
                                <a:latin typeface="Cambria Math" panose="02040503050406030204" pitchFamily="18" charset="0"/>
                                <a:ea typeface="等线" panose="02010600030101010101" charset="-122"/>
                                <a:cs typeface="Times New Roman" panose="02020603050405020304" pitchFamily="18" charset="0"/>
                              </a:rPr>
                              <m:t>⁡</m:t>
                            </m:r>
                            <m:d>
                              <m:dPr>
                                <m:begChr m:val="{"/>
                                <m:endChr m:val=""/>
                                <m:ctrlPr>
                                  <a:rPr lang="zh-CN" altLang="zh-CN" sz="20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000" i="1">
                                    <a:effectLst/>
                                    <a:latin typeface="Cambria Math" panose="02040503050406030204" pitchFamily="18" charset="0"/>
                                    <a:ea typeface="等线" panose="02010600030101010101" charset="-122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zh-CN" altLang="zh-CN" sz="20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20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charset="-122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altLang="zh-CN" sz="20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charset="-122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  <m:d>
                                      <m:dPr>
                                        <m:ctrlPr>
                                          <a:rPr lang="zh-CN" altLang="zh-CN" sz="2000" i="1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sz="2000"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charset="-122"/>
                                            <a:cs typeface="Times New Roman" panose="02020603050405020304" pitchFamily="18" charset="0"/>
                                          </a:rPr>
                                          <m:t>1</m:t>
                                        </m:r>
                                        <m:r>
                                          <a:rPr lang="en-US" altLang="zh-CN" sz="2000" i="1"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charset="-122"/>
                                            <a:cs typeface="Times New Roman" panose="02020603050405020304" pitchFamily="18" charset="0"/>
                                          </a:rPr>
                                          <m:t>−</m:t>
                                        </m:r>
                                        <m:sSup>
                                          <m:sSupPr>
                                            <m:ctrlPr>
                                              <a:rPr lang="zh-CN" altLang="zh-CN" sz="20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zh-CN" sz="20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等线" panose="02010600030101010101" charset="-122"/>
                                                <a:cs typeface="Times New Roman" panose="02020603050405020304" pitchFamily="18" charset="0"/>
                                              </a:rPr>
                                              <m:t>𝜌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zh-CN" sz="2000">
                                                <a:effectLst/>
                                                <a:latin typeface="Cambria Math" panose="02040503050406030204" pitchFamily="18" charset="0"/>
                                                <a:ea typeface="等线" panose="02010600030101010101" charset="-122"/>
                                                <a:cs typeface="Times New Roman" panose="020206030504050203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e>
                                    </m:d>
                                  </m:den>
                                </m:f>
                                <m:d>
                                  <m:dPr>
                                    <m:begChr m:val="["/>
                                    <m:endChr m:val=""/>
                                    <m:ctrlPr>
                                      <a:rPr lang="zh-CN" altLang="zh-CN" sz="20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zh-CN" altLang="zh-CN" sz="2000" i="1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fPr>
                                      <m:num>
                                        <m:sSup>
                                          <m:sSupPr>
                                            <m:ctrlPr>
                                              <a:rPr lang="zh-CN" altLang="zh-CN" sz="20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d>
                                              <m:dPr>
                                                <m:ctrlPr>
                                                  <a:rPr lang="zh-CN" altLang="zh-CN" sz="2000" i="1"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altLang="zh-CN" sz="2000" i="1"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等线" panose="02010600030101010101" charset="-122"/>
                                                    <a:cs typeface="Times New Roman" panose="02020603050405020304" pitchFamily="18" charset="0"/>
                                                  </a:rPr>
                                                  <m:t>𝑥</m:t>
                                                </m:r>
                                                <m:r>
                                                  <a:rPr lang="en-US" altLang="zh-CN" sz="2000" i="1"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等线" panose="02010600030101010101" charset="-122"/>
                                                    <a:cs typeface="Times New Roman" panose="02020603050405020304" pitchFamily="18" charset="0"/>
                                                  </a:rPr>
                                                  <m:t>−</m:t>
                                                </m:r>
                                                <m:sSub>
                                                  <m:sSubPr>
                                                    <m:ctrlPr>
                                                      <a:rPr lang="zh-CN" altLang="zh-CN" sz="2000" i="1"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  <a:cs typeface="Times New Roman" panose="020206030504050203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altLang="zh-CN" sz="2000" i="1"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等线" panose="02010600030101010101" charset="-122"/>
                                                        <a:cs typeface="Times New Roman" panose="02020603050405020304" pitchFamily="18" charset="0"/>
                                                      </a:rPr>
                                                      <m:t>𝜇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altLang="zh-CN" sz="2000"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等线" panose="02010600030101010101" charset="-122"/>
                                                        <a:cs typeface="Times New Roman" panose="02020603050405020304" pitchFamily="18" charset="0"/>
                                                      </a:rPr>
                                                      <m:t>1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</m:e>
                                          <m:sup>
                                            <m:r>
                                              <a:rPr lang="en-US" altLang="zh-CN" sz="2000">
                                                <a:effectLst/>
                                                <a:latin typeface="Cambria Math" panose="02040503050406030204" pitchFamily="18" charset="0"/>
                                                <a:ea typeface="等线" panose="02010600030101010101" charset="-122"/>
                                                <a:cs typeface="Times New Roman" panose="020206030504050203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num>
                                      <m:den>
                                        <m:sSubSup>
                                          <m:sSubSupPr>
                                            <m:ctrlPr>
                                              <a:rPr lang="zh-CN" altLang="zh-CN" sz="20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altLang="zh-CN" sz="20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等线" panose="02010600030101010101" charset="-122"/>
                                                <a:cs typeface="Times New Roman" panose="02020603050405020304" pitchFamily="18" charset="0"/>
                                              </a:rPr>
                                              <m:t>𝜎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2000">
                                                <a:effectLst/>
                                                <a:latin typeface="Cambria Math" panose="02040503050406030204" pitchFamily="18" charset="0"/>
                                                <a:ea typeface="等线" panose="02010600030101010101" charset="-122"/>
                                                <a:cs typeface="Times New Roman" panose="020206030504050203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  <m:sup>
                                            <m:r>
                                              <a:rPr lang="en-US" altLang="zh-CN" sz="2000">
                                                <a:effectLst/>
                                                <a:latin typeface="Cambria Math" panose="02040503050406030204" pitchFamily="18" charset="0"/>
                                                <a:ea typeface="等线" panose="02010600030101010101" charset="-122"/>
                                                <a:cs typeface="Times New Roman" panose="020206030504050203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bSup>
                                      </m:den>
                                    </m:f>
                                  </m:e>
                                </m:d>
                              </m:e>
                            </m:d>
                          </m:e>
                        </m:mr>
                        <m:mr>
                          <m:e/>
                          <m:e>
                            <m:d>
                              <m:dPr>
                                <m:begChr m:val=""/>
                                <m:endChr m:val="}"/>
                                <m:ctrlPr>
                                  <a:rPr lang="zh-CN" altLang="zh-CN" sz="20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begChr m:val=""/>
                                    <m:endChr m:val="]"/>
                                    <m:ctrlPr>
                                      <a:rPr lang="zh-CN" altLang="zh-CN" sz="20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2000" i="1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charset="-122"/>
                                        <a:cs typeface="Times New Roman" panose="020206030504050203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zh-CN" sz="20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charset="-122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zh-CN" sz="2000" i="1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charset="-122"/>
                                        <a:cs typeface="Times New Roman" panose="02020603050405020304" pitchFamily="18" charset="0"/>
                                      </a:rPr>
                                      <m:t>𝜌</m:t>
                                    </m:r>
                                    <m:f>
                                      <m:fPr>
                                        <m:ctrlPr>
                                          <a:rPr lang="zh-CN" altLang="zh-CN" sz="2000" i="1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fPr>
                                      <m:num>
                                        <m:d>
                                          <m:dPr>
                                            <m:ctrlPr>
                                              <a:rPr lang="zh-CN" altLang="zh-CN" sz="20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zh-CN" sz="20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等线" panose="02010600030101010101" charset="-122"/>
                                                <a:cs typeface="Times New Roman" panose="02020603050405020304" pitchFamily="18" charset="0"/>
                                              </a:rPr>
                                              <m:t>𝑥</m:t>
                                            </m:r>
                                            <m:r>
                                              <a:rPr lang="en-US" altLang="zh-CN" sz="20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等线" panose="02010600030101010101" charset="-122"/>
                                                <a:cs typeface="Times New Roman" panose="02020603050405020304" pitchFamily="18" charset="0"/>
                                              </a:rPr>
                                              <m:t>−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zh-CN" altLang="zh-CN" sz="2000" i="1"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zh-CN" sz="2000" i="1"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等线" panose="02010600030101010101" charset="-122"/>
                                                    <a:cs typeface="Times New Roman" panose="02020603050405020304" pitchFamily="18" charset="0"/>
                                                  </a:rPr>
                                                  <m:t>𝜇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zh-CN" sz="2000"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等线" panose="02010600030101010101" charset="-122"/>
                                                    <a:cs typeface="Times New Roman" panose="020206030504050203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  <m:d>
                                          <m:dPr>
                                            <m:ctrlPr>
                                              <a:rPr lang="zh-CN" altLang="zh-CN" sz="20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zh-CN" sz="20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等线" panose="02010600030101010101" charset="-122"/>
                                                <a:cs typeface="Times New Roman" panose="02020603050405020304" pitchFamily="18" charset="0"/>
                                              </a:rPr>
                                              <m:t>𝑦</m:t>
                                            </m:r>
                                            <m:r>
                                              <a:rPr lang="en-US" altLang="zh-CN" sz="20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等线" panose="02010600030101010101" charset="-122"/>
                                                <a:cs typeface="Times New Roman" panose="02020603050405020304" pitchFamily="18" charset="0"/>
                                              </a:rPr>
                                              <m:t>−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zh-CN" altLang="zh-CN" sz="2000" i="1"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zh-CN" sz="2000" i="1"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等线" panose="02010600030101010101" charset="-122"/>
                                                    <a:cs typeface="Times New Roman" panose="02020603050405020304" pitchFamily="18" charset="0"/>
                                                  </a:rPr>
                                                  <m:t>𝜇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zh-CN" sz="2000"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等线" panose="02010600030101010101" charset="-122"/>
                                                    <a:cs typeface="Times New Roman" panose="02020603050405020304" pitchFamily="18" charset="0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num>
                                      <m:den>
                                        <m:sSub>
                                          <m:sSubPr>
                                            <m:ctrlPr>
                                              <a:rPr lang="zh-CN" altLang="zh-CN" sz="20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20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等线" panose="02010600030101010101" charset="-122"/>
                                                <a:cs typeface="Times New Roman" panose="02020603050405020304" pitchFamily="18" charset="0"/>
                                              </a:rPr>
                                              <m:t>𝜎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2000">
                                                <a:effectLst/>
                                                <a:latin typeface="Cambria Math" panose="02040503050406030204" pitchFamily="18" charset="0"/>
                                                <a:ea typeface="等线" panose="02010600030101010101" charset="-122"/>
                                                <a:cs typeface="Times New Roman" panose="020206030504050203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zh-CN" altLang="zh-CN" sz="20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20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等线" panose="02010600030101010101" charset="-122"/>
                                                <a:cs typeface="Times New Roman" panose="02020603050405020304" pitchFamily="18" charset="0"/>
                                              </a:rPr>
                                              <m:t>𝜎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2000">
                                                <a:effectLst/>
                                                <a:latin typeface="Cambria Math" panose="02040503050406030204" pitchFamily="18" charset="0"/>
                                                <a:ea typeface="等线" panose="02010600030101010101" charset="-122"/>
                                                <a:cs typeface="Times New Roman" panose="020206030504050203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  <m:r>
                                      <a:rPr lang="en-US" altLang="zh-CN" sz="20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charset="-122"/>
                                        <a:cs typeface="Times New Roman" panose="02020603050405020304" pitchFamily="18" charset="0"/>
                                      </a:rPr>
                                      <m:t>+</m:t>
                                    </m:r>
                                    <m:f>
                                      <m:fPr>
                                        <m:ctrlPr>
                                          <a:rPr lang="zh-CN" altLang="zh-CN" sz="2000" i="1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fPr>
                                      <m:num>
                                        <m:sSup>
                                          <m:sSupPr>
                                            <m:ctrlPr>
                                              <a:rPr lang="zh-CN" altLang="zh-CN" sz="20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d>
                                              <m:dPr>
                                                <m:ctrlPr>
                                                  <a:rPr lang="zh-CN" altLang="zh-CN" sz="2000" i="1"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altLang="zh-CN" sz="2000" i="1"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等线" panose="02010600030101010101" charset="-122"/>
                                                    <a:cs typeface="Times New Roman" panose="02020603050405020304" pitchFamily="18" charset="0"/>
                                                  </a:rPr>
                                                  <m:t>𝑦</m:t>
                                                </m:r>
                                                <m:r>
                                                  <a:rPr lang="en-US" altLang="zh-CN" sz="2000" i="1"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等线" panose="02010600030101010101" charset="-122"/>
                                                    <a:cs typeface="Times New Roman" panose="02020603050405020304" pitchFamily="18" charset="0"/>
                                                  </a:rPr>
                                                  <m:t>−</m:t>
                                                </m:r>
                                                <m:sSub>
                                                  <m:sSubPr>
                                                    <m:ctrlPr>
                                                      <a:rPr lang="zh-CN" altLang="zh-CN" sz="2000" i="1"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  <a:cs typeface="Times New Roman" panose="020206030504050203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altLang="zh-CN" sz="2000" i="1"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等线" panose="02010600030101010101" charset="-122"/>
                                                        <a:cs typeface="Times New Roman" panose="02020603050405020304" pitchFamily="18" charset="0"/>
                                                      </a:rPr>
                                                      <m:t>𝜇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altLang="zh-CN" sz="2000"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等线" panose="02010600030101010101" charset="-122"/>
                                                        <a:cs typeface="Times New Roman" panose="02020603050405020304" pitchFamily="18" charset="0"/>
                                                      </a:rPr>
                                                      <m:t>2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</m:e>
                                          <m:sup>
                                            <m:r>
                                              <a:rPr lang="en-US" altLang="zh-CN" sz="2000">
                                                <a:effectLst/>
                                                <a:latin typeface="Cambria Math" panose="02040503050406030204" pitchFamily="18" charset="0"/>
                                                <a:ea typeface="等线" panose="02010600030101010101" charset="-122"/>
                                                <a:cs typeface="Times New Roman" panose="020206030504050203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num>
                                      <m:den>
                                        <m:sSubSup>
                                          <m:sSubSupPr>
                                            <m:ctrlPr>
                                              <a:rPr lang="zh-CN" altLang="zh-CN" sz="20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altLang="zh-CN" sz="20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等线" panose="02010600030101010101" charset="-122"/>
                                                <a:cs typeface="Times New Roman" panose="02020603050405020304" pitchFamily="18" charset="0"/>
                                              </a:rPr>
                                              <m:t>𝜎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2000">
                                                <a:effectLst/>
                                                <a:latin typeface="Cambria Math" panose="02040503050406030204" pitchFamily="18" charset="0"/>
                                                <a:ea typeface="等线" panose="02010600030101010101" charset="-122"/>
                                                <a:cs typeface="Times New Roman" panose="020206030504050203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  <m:sup>
                                            <m:r>
                                              <a:rPr lang="en-US" altLang="zh-CN" sz="2000">
                                                <a:effectLst/>
                                                <a:latin typeface="Cambria Math" panose="02040503050406030204" pitchFamily="18" charset="0"/>
                                                <a:ea typeface="等线" panose="02010600030101010101" charset="-122"/>
                                                <a:cs typeface="Times New Roman" panose="020206030504050203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bSup>
                                      </m:den>
                                    </m:f>
                                  </m:e>
                                </m:d>
                              </m:e>
                            </m:d>
                            <m:r>
                              <a:rPr lang="en-US" altLang="zh-CN" sz="2000">
                                <a:effectLst/>
                                <a:latin typeface="Cambria Math" panose="02040503050406030204" pitchFamily="18" charset="0"/>
                                <a:ea typeface="等线" panose="02010600030101010101" charset="-122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altLang="zh-CN" sz="2000" b="0" i="1" smtClean="0">
                                <a:effectLst/>
                                <a:latin typeface="Cambria Math" panose="02040503050406030204" pitchFamily="18" charset="0"/>
                                <a:ea typeface="等线" panose="02010600030101010101" charset="-122"/>
                                <a:cs typeface="Times New Roman" panose="02020603050405020304" pitchFamily="18" charset="0"/>
                              </a:rPr>
                              <m:t>  </m:t>
                            </m:r>
                            <m:r>
                              <a:rPr lang="en-US" altLang="zh-CN" sz="2000" i="1">
                                <a:effectLst/>
                                <a:latin typeface="Cambria Math" panose="02040503050406030204" pitchFamily="18" charset="0"/>
                                <a:ea typeface="等线" panose="02010600030101010101" charset="-122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r>
                              <a:rPr lang="en-US" altLang="zh-CN" sz="2000">
                                <a:effectLst/>
                                <a:latin typeface="Cambria Math" panose="02040503050406030204" pitchFamily="18" charset="0"/>
                                <a:ea typeface="等线" panose="02010600030101010101" charset="-122"/>
                                <a:cs typeface="Times New Roman" panose="02020603050405020304" pitchFamily="18" charset="0"/>
                              </a:rPr>
                              <m:t>∞&lt;</m:t>
                            </m:r>
                            <m:r>
                              <a:rPr lang="en-US" altLang="zh-CN" sz="2000" i="1">
                                <a:effectLst/>
                                <a:latin typeface="Cambria Math" panose="02040503050406030204" pitchFamily="18" charset="0"/>
                                <a:ea typeface="等线" panose="02010600030101010101" charset="-122"/>
                                <a:cs typeface="Times New Roman" panose="02020603050405020304" pitchFamily="18" charset="0"/>
                              </a:rPr>
                              <m:t>𝑥</m:t>
                            </m:r>
                            <m:r>
                              <a:rPr lang="en-US" altLang="zh-CN" sz="2000">
                                <a:effectLst/>
                                <a:latin typeface="Cambria Math" panose="02040503050406030204" pitchFamily="18" charset="0"/>
                                <a:ea typeface="等线" panose="02010600030101010101" charset="-122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altLang="zh-CN" sz="2000" i="1">
                                <a:effectLst/>
                                <a:latin typeface="Cambria Math" panose="02040503050406030204" pitchFamily="18" charset="0"/>
                                <a:ea typeface="等线" panose="02010600030101010101" charset="-122"/>
                                <a:cs typeface="Times New Roman" panose="02020603050405020304" pitchFamily="18" charset="0"/>
                              </a:rPr>
                              <m:t>𝑦</m:t>
                            </m:r>
                            <m:r>
                              <a:rPr lang="en-US" altLang="zh-CN" sz="2000">
                                <a:effectLst/>
                                <a:latin typeface="Cambria Math" panose="02040503050406030204" pitchFamily="18" charset="0"/>
                                <a:ea typeface="等线" panose="02010600030101010101" charset="-122"/>
                                <a:cs typeface="Times New Roman" panose="02020603050405020304" pitchFamily="18" charset="0"/>
                              </a:rPr>
                              <m:t>&lt;+∞</m:t>
                            </m:r>
                          </m:e>
                        </m:mr>
                      </m:m>
                    </m:oMath>
                  </m:oMathPara>
                </a14:m>
                <a:endParaRPr lang="en-US" altLang="zh-CN" sz="2000" dirty="0">
                  <a:effectLst/>
                  <a:latin typeface="黑体" panose="02010609060101010101" pitchFamily="49" charset="-122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zh-CN" altLang="en-US" sz="2400" dirty="0"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则称</a:t>
                </a:r>
                <a14:m>
                  <m:oMath xmlns:m="http://schemas.openxmlformats.org/officeDocument/2006/math">
                    <m:r>
                      <a:rPr lang="en-US" altLang="zh-CN" sz="2400" smtClean="0">
                        <a:effectLst/>
                        <a:latin typeface="Cambria Math" panose="02040503050406030204" pitchFamily="18" charset="0"/>
                        <a:ea typeface="等线" panose="02010600030101010101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等线" panose="02010600030101010101" charset="-122"/>
                        <a:cs typeface="Times New Roman" panose="02020603050405020304" pitchFamily="18" charset="0"/>
                      </a:rPr>
                      <m:t>𝑋</m:t>
                    </m:r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等线" panose="02010600030101010101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等线" panose="02010600030101010101" charset="-122"/>
                        <a:cs typeface="Times New Roman" panose="02020603050405020304" pitchFamily="18" charset="0"/>
                      </a:rPr>
                      <m:t>𝑌</m:t>
                    </m:r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等线" panose="02010600030101010101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sz="2400" dirty="0">
                    <a:effectLst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服从二元正态分布，记为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𝑋</m:t>
                        </m:r>
                        <m:r>
                          <a:rPr lang="en-US" altLang="zh-CN" sz="24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𝑌</m:t>
                        </m:r>
                      </m:e>
                    </m:d>
                    <m:r>
                      <a:rPr lang="en-US" altLang="zh-CN" sz="2400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~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𝑁</m:t>
                    </m:r>
                    <m:r>
                      <a:rPr lang="en-US" altLang="zh-CN" sz="2400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sSubSup>
                      <m:sSub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bSup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sSubSup>
                      <m:sSub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bSup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𝜌</m:t>
                    </m:r>
                    <m:r>
                      <a:rPr lang="en-US" altLang="zh-CN" sz="2400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sz="2400" dirty="0">
                    <a:effectLst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。其中五个参数的取值范围分别是 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−∞&lt;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&lt;+∞</m:t>
                    </m:r>
                  </m:oMath>
                </a14:m>
                <a:r>
                  <a:rPr lang="en-US" altLang="zh-CN" sz="2400" dirty="0"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;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zh-CN" sz="24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4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zh-CN" sz="24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&gt;0</m:t>
                    </m:r>
                  </m:oMath>
                </a14:m>
                <a:r>
                  <a:rPr lang="en-US" altLang="zh-CN" sz="2400" dirty="0"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;  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−1≤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𝜌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≤1</m:t>
                    </m:r>
                  </m:oMath>
                </a14:m>
                <a:endParaRPr lang="en-US" altLang="zh-CN" sz="2400" dirty="0">
                  <a:effectLst/>
                  <a:latin typeface="黑体" panose="02010609060101010101" pitchFamily="49" charset="-122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effectLst/>
                            <a:latin typeface="Cambria Math" panose="02040503050406030204" pitchFamily="18" charset="0"/>
                            <a:ea typeface="等线" panose="02010600030101010101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effectLst/>
                            <a:latin typeface="Cambria Math" panose="02040503050406030204" pitchFamily="18" charset="0"/>
                            <a:ea typeface="等线" panose="02010600030101010101" charset="-122"/>
                            <a:cs typeface="Times New Roman" panose="020206030504050203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zh-CN" sz="2400" b="0" i="1" smtClean="0">
                            <a:effectLst/>
                            <a:latin typeface="Cambria Math" panose="02040503050406030204" pitchFamily="18" charset="0"/>
                            <a:ea typeface="等线" panose="02010600030101010101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b="0" i="1" smtClean="0">
                        <a:effectLst/>
                        <a:latin typeface="Cambria Math" panose="02040503050406030204" pitchFamily="18" charset="0"/>
                        <a:ea typeface="等线" panose="02010600030101010101" charset="-122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400" b="0" i="1" smtClean="0">
                            <a:effectLst/>
                            <a:latin typeface="Cambria Math" panose="02040503050406030204" pitchFamily="18" charset="0"/>
                            <a:ea typeface="等线" panose="02010600030101010101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effectLst/>
                            <a:latin typeface="Cambria Math" panose="02040503050406030204" pitchFamily="18" charset="0"/>
                            <a:ea typeface="等线" panose="02010600030101010101" charset="-122"/>
                            <a:cs typeface="Times New Roman" panose="020206030504050203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zh-CN" sz="2400" b="0" i="1" smtClean="0">
                            <a:effectLst/>
                            <a:latin typeface="Cambria Math" panose="02040503050406030204" pitchFamily="18" charset="0"/>
                            <a:ea typeface="等线" panose="02010600030101010101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sz="2400" dirty="0">
                    <a:effectLst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分别是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effectLst/>
                        <a:latin typeface="Cambria Math" panose="02040503050406030204" pitchFamily="18" charset="0"/>
                        <a:ea typeface="等线" panose="02010600030101010101" charset="-122"/>
                        <a:cs typeface="Times New Roman" panose="02020603050405020304" pitchFamily="18" charset="0"/>
                      </a:rPr>
                      <m:t>𝑋</m:t>
                    </m:r>
                  </m:oMath>
                </a14:m>
                <a:r>
                  <a:rPr lang="zh-CN" altLang="en-US" sz="2400" dirty="0">
                    <a:effectLst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与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effectLst/>
                        <a:latin typeface="Cambria Math" panose="02040503050406030204" pitchFamily="18" charset="0"/>
                        <a:ea typeface="等线" panose="02010600030101010101" charset="-122"/>
                        <a:cs typeface="Times New Roman" panose="02020603050405020304" pitchFamily="18" charset="0"/>
                      </a:rPr>
                      <m:t>𝑌</m:t>
                    </m:r>
                  </m:oMath>
                </a14:m>
                <a:r>
                  <a:rPr lang="zh-CN" altLang="en-US" sz="2400" dirty="0">
                    <a:effectLst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的均值</a:t>
                </a:r>
                <a:r>
                  <a:rPr lang="zh-CN" altLang="en-US" sz="2400" dirty="0"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，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bSup>
                    <m:r>
                      <a:rPr lang="en-US" altLang="zh-CN" sz="2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sSubSup>
                      <m:sSubSupPr>
                        <m:ctrlPr>
                          <a:rPr lang="en-US" altLang="zh-CN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zh-CN" altLang="en-US" sz="2400" dirty="0">
                    <a:effectLst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分别是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𝑋</m:t>
                    </m:r>
                  </m:oMath>
                </a14:m>
                <a:r>
                  <a:rPr lang="zh-CN" altLang="en-US" sz="2400" dirty="0"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与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𝑌</m:t>
                    </m:r>
                  </m:oMath>
                </a14:m>
                <a:r>
                  <a:rPr lang="zh-CN" altLang="en-US" sz="2400" dirty="0"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的</a:t>
                </a:r>
                <a:r>
                  <a:rPr lang="zh-CN" altLang="en-US" sz="2400" dirty="0">
                    <a:effectLst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方差，</a:t>
                </a:r>
                <a:r>
                  <a:rPr lang="en-US" altLang="zh-CN" sz="2400" dirty="0"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𝜌</m:t>
                    </m:r>
                  </m:oMath>
                </a14:m>
                <a:r>
                  <a:rPr lang="zh-CN" altLang="en-US" sz="2400" dirty="0">
                    <a:effectLst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是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𝑋</m:t>
                    </m:r>
                  </m:oMath>
                </a14:m>
                <a:r>
                  <a:rPr lang="zh-CN" altLang="en-US" sz="2400" dirty="0"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与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𝑌</m:t>
                    </m:r>
                  </m:oMath>
                </a14:m>
                <a:r>
                  <a:rPr lang="zh-CN" altLang="en-US" sz="2400" dirty="0">
                    <a:effectLst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的相关系数。</a:t>
                </a:r>
                <a:endParaRPr lang="zh-CN" altLang="zh-CN" sz="2400" dirty="0">
                  <a:effectLst/>
                  <a:latin typeface="黑体" panose="02010609060101010101" pitchFamily="49" charset="-122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743075"/>
                <a:ext cx="7886700" cy="4433888"/>
              </a:xfrm>
              <a:blipFill rotWithShape="1">
                <a:blip r:embed="rId2"/>
                <a:stretch>
                  <a:fillRect b="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3E5DE-81CB-4440-8C3B-9A8802DA100B}" type="slidenum">
              <a:rPr lang="zh-CN" altLang="en-US" smtClean="0"/>
              <a:t>28</a:t>
            </a:fld>
            <a:endParaRPr lang="zh-CN" alt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048807"/>
          </a:xfrm>
        </p:spPr>
        <p:txBody>
          <a:bodyPr>
            <a:normAutofit/>
          </a:bodyPr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多元正态分布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515533"/>
                <a:ext cx="7886700" cy="4661430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10000"/>
                  </a:lnSpc>
                  <a:buNone/>
                </a:pPr>
                <a:r>
                  <a:rPr lang="zh-CN" altLang="en-US" sz="2000" b="1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例</a:t>
                </a:r>
                <a:r>
                  <a:rPr lang="en-US" altLang="zh-CN" sz="2000" b="1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zh-CN" sz="2000" b="1" i="1" dirty="0" smtClean="0"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zh-CN" altLang="en-US" sz="2000" b="1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元正态分布</a:t>
                </a:r>
                <a:r>
                  <a:rPr lang="en-US" altLang="zh-CN" sz="2000" b="1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)</a:t>
                </a:r>
                <a:r>
                  <a:rPr lang="zh-CN" altLang="en-US" sz="2000" b="1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：</a:t>
                </a:r>
                <a:r>
                  <a:rPr lang="zh-CN" altLang="en-US" sz="20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设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𝑛</m:t>
                    </m:r>
                  </m:oMath>
                </a14:m>
                <a:r>
                  <a:rPr lang="zh-CN" altLang="en-US" sz="20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维随机变量</a:t>
                </a:r>
                <a14:m>
                  <m:oMath xmlns:m="http://schemas.openxmlformats.org/officeDocument/2006/math">
                    <m:r>
                      <a:rPr lang="en-US" altLang="zh-CN" sz="2000" b="1" i="1" dirty="0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altLang="zh-CN" sz="2000" i="1" dirty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000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0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0" i="1" dirty="0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altLang="zh-CN" sz="2000" b="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CN" sz="2000" b="0" i="1" dirty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sz="20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0" i="1" dirty="0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altLang="zh-CN" sz="2000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zh-CN" sz="2000" b="0" i="1" dirty="0" smtClean="0">
                                <a:latin typeface="Cambria Math" panose="02040503050406030204" pitchFamily="18" charset="0"/>
                              </a:rPr>
                              <m:t>,⋯,</m:t>
                            </m:r>
                            <m:sSub>
                              <m:sSubPr>
                                <m:ctrlPr>
                                  <a:rPr lang="en-US" altLang="zh-CN" sz="20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0" i="1" dirty="0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altLang="zh-CN" sz="2000" b="0" i="1" dirty="0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zh-CN" altLang="en-US" sz="20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的协方阵为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latin typeface="Cambria Math" panose="02040503050406030204" pitchFamily="18" charset="0"/>
                      </a:rPr>
                      <m:t>𝑩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z="2000" b="0" i="0" smtClean="0">
                        <a:latin typeface="Cambria Math" panose="02040503050406030204" pitchFamily="18" charset="0"/>
                      </a:rPr>
                      <m:t>Cov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0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,</a:t>
                </a:r>
                <a:r>
                  <a:rPr lang="zh-CN" altLang="en-US" sz="20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数学期望向量为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,⋯,</m:t>
                            </m:r>
                            <m:sSub>
                              <m:sSubPr>
                                <m:ctrlP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en-US" altLang="zh-CN" sz="20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.</a:t>
                </a:r>
                <a:r>
                  <a:rPr lang="zh-CN" altLang="en-US" sz="20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又记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,⋯,</m:t>
                            </m:r>
                            <m:sSub>
                              <m:sSubPr>
                                <m:ctrlP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en-US" altLang="zh-CN" sz="20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,</a:t>
                </a:r>
                <a:r>
                  <a:rPr lang="zh-CN" altLang="en-US" sz="20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则由密度函数</a:t>
                </a:r>
                <a:endParaRPr lang="en-US" altLang="zh-CN" sz="20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i="1" smtClean="0">
                          <a:effectLst/>
                          <a:latin typeface="Cambria Math" panose="02040503050406030204" pitchFamily="18" charset="0"/>
                          <a:ea typeface="等线" panose="02010600030101010101" charset="-122"/>
                          <a:cs typeface="Times New Roman" panose="02020603050405020304" pitchFamily="18" charset="0"/>
                        </a:rPr>
                        <m:t>𝑝</m:t>
                      </m:r>
                      <m:d>
                        <m:dPr>
                          <m:ctrlPr>
                            <a:rPr lang="zh-CN" altLang="zh-CN" sz="20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zh-CN" sz="20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effectLst/>
                                  <a:latin typeface="Cambria Math" panose="02040503050406030204" pitchFamily="18" charset="0"/>
                                  <a:ea typeface="等线" panose="02010600030101010101" charset="-122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000">
                                  <a:effectLst/>
                                  <a:latin typeface="Cambria Math" panose="02040503050406030204" pitchFamily="18" charset="0"/>
                                  <a:ea typeface="等线" panose="02010600030101010101" charset="-122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000">
                              <a:effectLst/>
                              <a:latin typeface="Cambria Math" panose="02040503050406030204" pitchFamily="18" charset="0"/>
                              <a:ea typeface="等线" panose="02010600030101010101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zh-CN" altLang="zh-CN" sz="20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effectLst/>
                                  <a:latin typeface="Cambria Math" panose="02040503050406030204" pitchFamily="18" charset="0"/>
                                  <a:ea typeface="等线" panose="02010600030101010101" charset="-122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000">
                                  <a:effectLst/>
                                  <a:latin typeface="Cambria Math" panose="02040503050406030204" pitchFamily="18" charset="0"/>
                                  <a:ea typeface="等线" panose="02010600030101010101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sz="2000">
                              <a:effectLst/>
                              <a:latin typeface="Cambria Math" panose="02040503050406030204" pitchFamily="18" charset="0"/>
                              <a:ea typeface="等线" panose="02010600030101010101" charset="-122"/>
                              <a:cs typeface="Times New Roman" panose="020206030504050203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zh-CN" altLang="zh-CN" sz="20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effectLst/>
                                  <a:latin typeface="Cambria Math" panose="02040503050406030204" pitchFamily="18" charset="0"/>
                                  <a:ea typeface="等线" panose="02010600030101010101" charset="-122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000" i="1">
                                  <a:effectLst/>
                                  <a:latin typeface="Cambria Math" panose="02040503050406030204" pitchFamily="18" charset="0"/>
                                  <a:ea typeface="等线" panose="02010600030101010101" charset="-122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altLang="zh-CN" sz="2000">
                          <a:effectLst/>
                          <a:latin typeface="Cambria Math" panose="02040503050406030204" pitchFamily="18" charset="0"/>
                          <a:ea typeface="等线" panose="02010600030101010101" charset="-122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CN" sz="2000" i="1">
                          <a:effectLst/>
                          <a:latin typeface="Cambria Math" panose="02040503050406030204" pitchFamily="18" charset="0"/>
                          <a:ea typeface="等线" panose="02010600030101010101" charset="-122"/>
                          <a:cs typeface="Times New Roman" panose="02020603050405020304" pitchFamily="18" charset="0"/>
                        </a:rPr>
                        <m:t>𝑝</m:t>
                      </m:r>
                      <m:r>
                        <a:rPr lang="en-US" altLang="zh-CN" sz="2000">
                          <a:effectLst/>
                          <a:latin typeface="Cambria Math" panose="02040503050406030204" pitchFamily="18" charset="0"/>
                          <a:ea typeface="等线" panose="02010600030101010101" charset="-122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altLang="zh-CN" sz="2000" b="1" i="1">
                          <a:effectLst/>
                          <a:latin typeface="Cambria Math" panose="02040503050406030204" pitchFamily="18" charset="0"/>
                          <a:ea typeface="等线" panose="02010600030101010101" charset="-122"/>
                          <a:cs typeface="Times New Roman" panose="02020603050405020304" pitchFamily="18" charset="0"/>
                        </a:rPr>
                        <m:t>𝒙</m:t>
                      </m:r>
                      <m:r>
                        <a:rPr lang="en-US" altLang="zh-CN" sz="2000">
                          <a:effectLst/>
                          <a:latin typeface="Cambria Math" panose="02040503050406030204" pitchFamily="18" charset="0"/>
                          <a:ea typeface="等线" panose="02010600030101010101" charset="-122"/>
                          <a:cs typeface="Times New Roman" panose="02020603050405020304" pitchFamily="18" charset="0"/>
                        </a:rPr>
                        <m:t>)=</m:t>
                      </m:r>
                      <m:f>
                        <m:fPr>
                          <m:ctrlPr>
                            <a:rPr lang="zh-CN" altLang="zh-CN" sz="20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>
                              <a:effectLst/>
                              <a:latin typeface="Cambria Math" panose="02040503050406030204" pitchFamily="18" charset="0"/>
                              <a:ea typeface="等线" panose="02010600030101010101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000">
                              <a:effectLst/>
                              <a:latin typeface="Cambria Math" panose="02040503050406030204" pitchFamily="18" charset="0"/>
                              <a:ea typeface="等线" panose="02010600030101010101" charset="-122"/>
                              <a:cs typeface="Times New Roman" panose="02020603050405020304" pitchFamily="18" charset="0"/>
                            </a:rPr>
                            <m:t>(2</m:t>
                          </m:r>
                          <m:r>
                            <a:rPr lang="en-US" altLang="zh-CN" sz="2000" i="1">
                              <a:effectLst/>
                              <a:latin typeface="Cambria Math" panose="02040503050406030204" pitchFamily="18" charset="0"/>
                              <a:ea typeface="等线" panose="02010600030101010101" charset="-122"/>
                              <a:cs typeface="Times New Roman" panose="02020603050405020304" pitchFamily="18" charset="0"/>
                            </a:rPr>
                            <m:t>𝜋</m:t>
                          </m:r>
                          <m:sSup>
                            <m:sSupPr>
                              <m:ctrlPr>
                                <a:rPr lang="zh-CN" altLang="zh-CN" sz="20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>
                                  <a:effectLst/>
                                  <a:latin typeface="Cambria Math" panose="02040503050406030204" pitchFamily="18" charset="0"/>
                                  <a:ea typeface="等线" panose="02010600030101010101" charset="-122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zh-CN" altLang="zh-CN" sz="2000" i="1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000" i="1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charset="-122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num>
                                <m:den>
                                  <m:r>
                                    <a:rPr lang="en-US" altLang="zh-CN" sz="20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charset="-122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  <m:r>
                            <a:rPr lang="en-US" altLang="zh-CN" sz="2000">
                              <a:effectLst/>
                              <a:latin typeface="Cambria Math" panose="02040503050406030204" pitchFamily="18" charset="0"/>
                              <a:ea typeface="等线" panose="02010600030101010101" charset="-122"/>
                              <a:cs typeface="Times New Roman" panose="02020603050405020304" pitchFamily="18" charset="0"/>
                            </a:rPr>
                            <m:t>|</m:t>
                          </m:r>
                          <m:r>
                            <a:rPr lang="en-US" altLang="zh-CN" sz="2000" b="1" i="1">
                              <a:effectLst/>
                              <a:latin typeface="Cambria Math" panose="02040503050406030204" pitchFamily="18" charset="0"/>
                              <a:ea typeface="等线" panose="02010600030101010101" charset="-122"/>
                              <a:cs typeface="Times New Roman" panose="02020603050405020304" pitchFamily="18" charset="0"/>
                            </a:rPr>
                            <m:t>𝑩</m:t>
                          </m:r>
                          <m:sSup>
                            <m:sSupPr>
                              <m:ctrlPr>
                                <a:rPr lang="zh-CN" altLang="zh-CN" sz="20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>
                                  <a:effectLst/>
                                  <a:latin typeface="Cambria Math" panose="02040503050406030204" pitchFamily="18" charset="0"/>
                                  <a:ea typeface="等线" panose="02010600030101010101" charset="-122"/>
                                  <a:cs typeface="Times New Roman" panose="02020603050405020304" pitchFamily="18" charset="0"/>
                                </a:rPr>
                                <m:t>|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zh-CN" altLang="zh-CN" sz="2000" i="1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0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charset="-122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zh-CN" sz="20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charset="-122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</m:den>
                      </m:f>
                      <m:r>
                        <m:rPr>
                          <m:sty m:val="p"/>
                        </m:rPr>
                        <a:rPr lang="en-US" altLang="zh-CN" sz="2000">
                          <a:effectLst/>
                          <a:latin typeface="Cambria Math" panose="02040503050406030204" pitchFamily="18" charset="0"/>
                          <a:ea typeface="等线" panose="02010600030101010101" charset="-122"/>
                          <a:cs typeface="Times New Roman" panose="02020603050405020304" pitchFamily="18" charset="0"/>
                        </a:rPr>
                        <m:t>exp</m:t>
                      </m:r>
                      <m:r>
                        <a:rPr lang="en-US" altLang="zh-CN" sz="2000">
                          <a:effectLst/>
                          <a:latin typeface="Cambria Math" panose="02040503050406030204" pitchFamily="18" charset="0"/>
                          <a:ea typeface="等线" panose="02010600030101010101" charset="-122"/>
                          <a:cs typeface="Times New Roman" panose="02020603050405020304" pitchFamily="18" charset="0"/>
                        </a:rPr>
                        <m:t>⁡</m:t>
                      </m:r>
                      <m:d>
                        <m:dPr>
                          <m:begChr m:val="{"/>
                          <m:endChr m:val="}"/>
                          <m:ctrlPr>
                            <a:rPr lang="zh-CN" altLang="zh-CN" sz="20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2000" i="1">
                              <a:effectLst/>
                              <a:latin typeface="Cambria Math" panose="02040503050406030204" pitchFamily="18" charset="0"/>
                              <a:ea typeface="等线" panose="02010600030101010101" charset="-122"/>
                              <a:cs typeface="Times New Roman" panose="020206030504050203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zh-CN" altLang="zh-CN" sz="20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000">
                                  <a:effectLst/>
                                  <a:latin typeface="Cambria Math" panose="02040503050406030204" pitchFamily="18" charset="0"/>
                                  <a:ea typeface="等线" panose="02010600030101010101" charset="-122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sz="2000">
                                  <a:effectLst/>
                                  <a:latin typeface="Cambria Math" panose="02040503050406030204" pitchFamily="18" charset="0"/>
                                  <a:ea typeface="等线" panose="02010600030101010101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altLang="zh-CN" sz="2000">
                              <a:effectLst/>
                              <a:latin typeface="Cambria Math" panose="02040503050406030204" pitchFamily="18" charset="0"/>
                              <a:ea typeface="等线" panose="02010600030101010101" charset="-122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altLang="zh-CN" sz="2000" b="1" i="1">
                              <a:effectLst/>
                              <a:latin typeface="Cambria Math" panose="02040503050406030204" pitchFamily="18" charset="0"/>
                              <a:ea typeface="等线" panose="02010600030101010101" charset="-122"/>
                              <a:cs typeface="Times New Roman" panose="02020603050405020304" pitchFamily="18" charset="0"/>
                            </a:rPr>
                            <m:t>𝒙</m:t>
                          </m:r>
                          <m:r>
                            <a:rPr lang="en-US" altLang="zh-CN" sz="2000" i="1">
                              <a:effectLst/>
                              <a:latin typeface="Cambria Math" panose="02040503050406030204" pitchFamily="18" charset="0"/>
                              <a:ea typeface="等线" panose="02010600030101010101" charset="-122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altLang="zh-CN" sz="2000" b="1" i="1">
                              <a:effectLst/>
                              <a:latin typeface="Cambria Math" panose="02040503050406030204" pitchFamily="18" charset="0"/>
                              <a:ea typeface="等线" panose="02010600030101010101" charset="-122"/>
                              <a:cs typeface="Times New Roman" panose="02020603050405020304" pitchFamily="18" charset="0"/>
                            </a:rPr>
                            <m:t>𝒂</m:t>
                          </m:r>
                          <m:sSup>
                            <m:sSupPr>
                              <m:ctrlPr>
                                <a:rPr lang="zh-CN" altLang="zh-CN" sz="20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>
                                  <a:effectLst/>
                                  <a:latin typeface="Cambria Math" panose="02040503050406030204" pitchFamily="18" charset="0"/>
                                  <a:ea typeface="等线" panose="02010600030101010101" charset="-122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zh-CN" sz="2000" b="0" i="1" smtClean="0">
                                  <a:effectLst/>
                                  <a:latin typeface="Cambria Math" panose="02040503050406030204" pitchFamily="18" charset="0"/>
                                  <a:ea typeface="等线" panose="02010600030101010101" charset="-122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sup>
                          </m:sSup>
                          <m:sSup>
                            <m:sSupPr>
                              <m:ctrlPr>
                                <a:rPr lang="zh-CN" altLang="zh-CN" sz="20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 b="1" i="1">
                                  <a:effectLst/>
                                  <a:latin typeface="Cambria Math" panose="02040503050406030204" pitchFamily="18" charset="0"/>
                                  <a:ea typeface="等线" panose="02010600030101010101" charset="-122"/>
                                  <a:cs typeface="Times New Roman" panose="02020603050405020304" pitchFamily="18" charset="0"/>
                                </a:rPr>
                                <m:t>𝑩</m:t>
                              </m:r>
                            </m:e>
                            <m:sup>
                              <m:r>
                                <a:rPr lang="en-US" altLang="zh-CN" sz="2000" i="1">
                                  <a:effectLst/>
                                  <a:latin typeface="Cambria Math" panose="02040503050406030204" pitchFamily="18" charset="0"/>
                                  <a:ea typeface="等线" panose="02010600030101010101" charset="-122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altLang="zh-CN" sz="2000">
                                  <a:effectLst/>
                                  <a:latin typeface="Cambria Math" panose="02040503050406030204" pitchFamily="18" charset="0"/>
                                  <a:ea typeface="等线" panose="02010600030101010101" charset="-122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p>
                          </m:sSup>
                          <m:r>
                            <a:rPr lang="en-US" altLang="zh-CN" sz="2000">
                              <a:effectLst/>
                              <a:latin typeface="Cambria Math" panose="02040503050406030204" pitchFamily="18" charset="0"/>
                              <a:ea typeface="等线" panose="02010600030101010101" charset="-122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altLang="zh-CN" sz="2000" b="1" i="1">
                              <a:effectLst/>
                              <a:latin typeface="Cambria Math" panose="02040503050406030204" pitchFamily="18" charset="0"/>
                              <a:ea typeface="等线" panose="02010600030101010101" charset="-122"/>
                              <a:cs typeface="Times New Roman" panose="02020603050405020304" pitchFamily="18" charset="0"/>
                            </a:rPr>
                            <m:t>𝒙</m:t>
                          </m:r>
                          <m:r>
                            <a:rPr lang="en-US" altLang="zh-CN" sz="2000" i="1">
                              <a:effectLst/>
                              <a:latin typeface="Cambria Math" panose="02040503050406030204" pitchFamily="18" charset="0"/>
                              <a:ea typeface="等线" panose="02010600030101010101" charset="-122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altLang="zh-CN" sz="2000" b="1" i="1">
                              <a:effectLst/>
                              <a:latin typeface="Cambria Math" panose="02040503050406030204" pitchFamily="18" charset="0"/>
                              <a:ea typeface="等线" panose="02010600030101010101" charset="-122"/>
                              <a:cs typeface="Times New Roman" panose="02020603050405020304" pitchFamily="18" charset="0"/>
                            </a:rPr>
                            <m:t>𝒂</m:t>
                          </m:r>
                          <m:r>
                            <a:rPr lang="en-US" altLang="zh-CN" sz="2000">
                              <a:effectLst/>
                              <a:latin typeface="Cambria Math" panose="02040503050406030204" pitchFamily="18" charset="0"/>
                              <a:ea typeface="等线" panose="02010600030101010101" charset="-122"/>
                              <a:cs typeface="Times New Roman" panose="020206030504050203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US" altLang="zh-CN" sz="2000" dirty="0">
                  <a:effectLst/>
                  <a:latin typeface="黑体" panose="02010609060101010101" pitchFamily="49" charset="-122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10000"/>
                  </a:lnSpc>
                  <a:buNone/>
                </a:pPr>
                <a:r>
                  <a:rPr lang="zh-CN" altLang="en-US" sz="2000" dirty="0">
                    <a:effectLst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定义的分布称为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effectLst/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𝑛</m:t>
                    </m:r>
                  </m:oMath>
                </a14:m>
                <a:r>
                  <a:rPr lang="zh-CN" altLang="en-US" sz="2000" dirty="0">
                    <a:effectLst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元正态分布，记为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effectLst/>
                        <a:latin typeface="Cambria Math" panose="02040503050406030204" pitchFamily="18" charset="0"/>
                        <a:ea typeface="等线" panose="02010600030101010101" charset="-122"/>
                        <a:cs typeface="Times New Roman" panose="02020603050405020304" pitchFamily="18" charset="0"/>
                      </a:rPr>
                      <m:t>𝑿</m:t>
                    </m:r>
                    <m:r>
                      <a:rPr lang="en-US" altLang="zh-CN" sz="2000" b="0" i="1" smtClean="0">
                        <a:effectLst/>
                        <a:latin typeface="Cambria Math" panose="02040503050406030204" pitchFamily="18" charset="0"/>
                        <a:ea typeface="等线" panose="02010600030101010101" charset="-122"/>
                        <a:cs typeface="Times New Roman" panose="02020603050405020304" pitchFamily="18" charset="0"/>
                      </a:rPr>
                      <m:t>~</m:t>
                    </m:r>
                    <m:r>
                      <a:rPr lang="en-US" altLang="zh-CN" sz="2000" b="0" i="1" smtClean="0">
                        <a:effectLst/>
                        <a:latin typeface="Cambria Math" panose="02040503050406030204" pitchFamily="18" charset="0"/>
                        <a:ea typeface="等线" panose="02010600030101010101" charset="-122"/>
                        <a:cs typeface="Times New Roman" panose="02020603050405020304" pitchFamily="18" charset="0"/>
                      </a:rPr>
                      <m:t>𝑁</m:t>
                    </m:r>
                    <m:r>
                      <a:rPr lang="en-US" altLang="zh-CN" sz="2000" b="0" i="1" smtClean="0">
                        <a:effectLst/>
                        <a:latin typeface="Cambria Math" panose="02040503050406030204" pitchFamily="18" charset="0"/>
                        <a:ea typeface="等线" panose="02010600030101010101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000" b="1" i="1" smtClean="0">
                        <a:effectLst/>
                        <a:latin typeface="Cambria Math" panose="02040503050406030204" pitchFamily="18" charset="0"/>
                        <a:ea typeface="等线" panose="02010600030101010101" charset="-122"/>
                        <a:cs typeface="Times New Roman" panose="02020603050405020304" pitchFamily="18" charset="0"/>
                      </a:rPr>
                      <m:t>𝒂</m:t>
                    </m:r>
                    <m:r>
                      <a:rPr lang="en-US" altLang="zh-CN" sz="2000" b="0" i="1" smtClean="0">
                        <a:effectLst/>
                        <a:latin typeface="Cambria Math" panose="02040503050406030204" pitchFamily="18" charset="0"/>
                        <a:ea typeface="等线" panose="02010600030101010101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2000" b="1" i="1" smtClean="0">
                        <a:effectLst/>
                        <a:latin typeface="Cambria Math" panose="02040503050406030204" pitchFamily="18" charset="0"/>
                        <a:ea typeface="等线" panose="02010600030101010101" charset="-122"/>
                        <a:cs typeface="Times New Roman" panose="02020603050405020304" pitchFamily="18" charset="0"/>
                      </a:rPr>
                      <m:t>𝑩</m:t>
                    </m:r>
                    <m:r>
                      <a:rPr lang="en-US" altLang="zh-CN" sz="2000" b="0" i="1" smtClean="0">
                        <a:effectLst/>
                        <a:latin typeface="Cambria Math" panose="02040503050406030204" pitchFamily="18" charset="0"/>
                        <a:ea typeface="等线" panose="02010600030101010101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CN" sz="2000" dirty="0">
                    <a:effectLst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.</a:t>
                </a:r>
                <a:r>
                  <a:rPr lang="zh-CN" altLang="en-US" sz="2000" dirty="0">
                    <a:effectLst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其中</a:t>
                </a:r>
                <a14:m>
                  <m:oMath xmlns:m="http://schemas.openxmlformats.org/officeDocument/2006/math">
                    <m:r>
                      <a:rPr lang="en-US" altLang="zh-CN" sz="20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|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𝑩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|</m:t>
                    </m:r>
                  </m:oMath>
                </a14:m>
                <a:r>
                  <a:rPr lang="zh-CN" altLang="en-US" sz="2000" dirty="0">
                    <a:effectLst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表示</a:t>
                </a:r>
                <a14:m>
                  <m:oMath xmlns:m="http://schemas.openxmlformats.org/officeDocument/2006/math">
                    <m:r>
                      <a:rPr lang="en-US" altLang="zh-CN" sz="20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𝑩</m:t>
                    </m:r>
                  </m:oMath>
                </a14:m>
                <a:r>
                  <a:rPr lang="zh-CN" altLang="en-US" sz="2000" dirty="0">
                    <a:effectLst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的行列式，</a:t>
                </a:r>
                <a:r>
                  <a:rPr lang="en-US" altLang="zh-CN" sz="2000" b="1" dirty="0"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0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𝑩</m:t>
                        </m:r>
                      </m:e>
                      <m:sup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𝟏</m:t>
                        </m:r>
                      </m:sup>
                    </m:sSup>
                  </m:oMath>
                </a14:m>
                <a:r>
                  <a:rPr lang="zh-CN" altLang="en-US" sz="2000" dirty="0">
                    <a:effectLst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表示</a:t>
                </a:r>
                <a14:m>
                  <m:oMath xmlns:m="http://schemas.openxmlformats.org/officeDocument/2006/math">
                    <m:r>
                      <a:rPr lang="en-US" altLang="zh-CN" sz="20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𝑩</m:t>
                    </m:r>
                  </m:oMath>
                </a14:m>
                <a:r>
                  <a:rPr lang="zh-CN" altLang="en-US" sz="2000" dirty="0">
                    <a:effectLst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的逆阵，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b="0" i="1" smtClean="0">
                            <a:effectLst/>
                            <a:latin typeface="Cambria Math" panose="02040503050406030204" pitchFamily="18" charset="0"/>
                            <a:ea typeface="等线" panose="02010600030101010101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000" b="0" i="1" smtClean="0">
                                <a:effectLst/>
                                <a:latin typeface="Cambria Math" panose="02040503050406030204" pitchFamily="18" charset="0"/>
                                <a:ea typeface="等线" panose="02010600030101010101" charset="-122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b="1" i="1" smtClean="0">
                                <a:effectLst/>
                                <a:latin typeface="Cambria Math" panose="02040503050406030204" pitchFamily="18" charset="0"/>
                                <a:ea typeface="等线" panose="02010600030101010101" charset="-122"/>
                                <a:cs typeface="Times New Roman" panose="02020603050405020304" pitchFamily="18" charset="0"/>
                              </a:rPr>
                              <m:t>𝒙</m:t>
                            </m:r>
                            <m:r>
                              <a:rPr lang="en-US" altLang="zh-CN" sz="2000" b="0" i="1" smtClean="0">
                                <a:effectLst/>
                                <a:latin typeface="Cambria Math" panose="02040503050406030204" pitchFamily="18" charset="0"/>
                                <a:ea typeface="等线" panose="02010600030101010101" charset="-122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r>
                              <a:rPr lang="en-US" altLang="zh-CN" sz="2000" b="1" i="1" smtClean="0">
                                <a:effectLst/>
                                <a:latin typeface="Cambria Math" panose="02040503050406030204" pitchFamily="18" charset="0"/>
                                <a:ea typeface="等线" panose="02010600030101010101" charset="-122"/>
                                <a:cs typeface="Times New Roman" panose="02020603050405020304" pitchFamily="18" charset="0"/>
                              </a:rPr>
                              <m:t>𝒂</m:t>
                            </m:r>
                          </m:e>
                        </m:d>
                      </m:e>
                      <m:sup>
                        <m:r>
                          <a:rPr lang="en-US" altLang="zh-CN" sz="2000" b="0" i="1" smtClean="0">
                            <a:effectLst/>
                            <a:latin typeface="Cambria Math" panose="02040503050406030204" pitchFamily="18" charset="0"/>
                            <a:ea typeface="等线" panose="02010600030101010101" charset="-122"/>
                            <a:cs typeface="Times New Roman" panose="02020603050405020304" pitchFamily="18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zh-CN" altLang="en-US" sz="2000" dirty="0">
                    <a:effectLst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表示向量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effectLst/>
                        <a:latin typeface="Cambria Math" panose="02040503050406030204" pitchFamily="18" charset="0"/>
                        <a:ea typeface="等线" panose="02010600030101010101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000" b="1" i="1" smtClean="0">
                        <a:effectLst/>
                        <a:latin typeface="Cambria Math" panose="02040503050406030204" pitchFamily="18" charset="0"/>
                        <a:ea typeface="等线" panose="02010600030101010101" charset="-122"/>
                        <a:cs typeface="Times New Roman" panose="02020603050405020304" pitchFamily="18" charset="0"/>
                      </a:rPr>
                      <m:t>𝒙</m:t>
                    </m:r>
                    <m:r>
                      <a:rPr lang="en-US" altLang="zh-CN" sz="2000" b="0" i="1" smtClean="0">
                        <a:effectLst/>
                        <a:latin typeface="Cambria Math" panose="02040503050406030204" pitchFamily="18" charset="0"/>
                        <a:ea typeface="等线" panose="02010600030101010101" charset="-122"/>
                        <a:cs typeface="Times New Roman" panose="02020603050405020304" pitchFamily="18" charset="0"/>
                      </a:rPr>
                      <m:t>−</m:t>
                    </m:r>
                    <m:r>
                      <a:rPr lang="en-US" altLang="zh-CN" sz="2000" b="1" i="1" smtClean="0">
                        <a:effectLst/>
                        <a:latin typeface="Cambria Math" panose="02040503050406030204" pitchFamily="18" charset="0"/>
                        <a:ea typeface="等线" panose="02010600030101010101" charset="-122"/>
                        <a:cs typeface="Times New Roman" panose="02020603050405020304" pitchFamily="18" charset="0"/>
                      </a:rPr>
                      <m:t>𝒂</m:t>
                    </m:r>
                    <m:r>
                      <a:rPr lang="en-US" altLang="zh-CN" sz="2000" b="0" i="1" smtClean="0">
                        <a:effectLst/>
                        <a:latin typeface="Cambria Math" panose="02040503050406030204" pitchFamily="18" charset="0"/>
                        <a:ea typeface="等线" panose="02010600030101010101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sz="2000" dirty="0">
                    <a:effectLst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的转置。</a:t>
                </a:r>
                <a:endParaRPr lang="en-US" altLang="zh-CN" sz="2000" dirty="0">
                  <a:effectLst/>
                  <a:latin typeface="黑体" panose="02010609060101010101" pitchFamily="49" charset="-122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10000"/>
                  </a:lnSpc>
                  <a:buNone/>
                </a:pPr>
                <a:r>
                  <a:rPr lang="zh-CN" altLang="en-US" sz="2000" dirty="0"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    </a:t>
                </a:r>
                <a:endParaRPr lang="en-US" altLang="zh-CN" sz="2000" dirty="0">
                  <a:effectLst/>
                  <a:latin typeface="黑体" panose="02010609060101010101" pitchFamily="49" charset="-122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515533"/>
                <a:ext cx="7886700" cy="4661430"/>
              </a:xfrm>
              <a:blipFill rotWithShape="1">
                <a:blip r:embed="rId3"/>
                <a:stretch>
                  <a:fillRect t="-9" b="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3E5DE-81CB-4440-8C3B-9A8802DA100B}" type="slidenum">
              <a:rPr lang="zh-CN" altLang="en-US" smtClean="0"/>
              <a:t>29</a:t>
            </a:fld>
            <a:endParaRPr lang="zh-CN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概率</a:t>
            </a: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07365" y="1825625"/>
            <a:ext cx="2729865" cy="3662045"/>
          </a:xfrm>
          <a:prstGeom prst="rect">
            <a:avLst/>
          </a:prstGeo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3E5DE-81CB-4440-8C3B-9A8802DA100B}" type="slidenum">
              <a:rPr lang="zh-CN" altLang="en-US" smtClean="0"/>
              <a:t>3</a:t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3579495" y="1825625"/>
            <a:ext cx="2533650" cy="3651250"/>
          </a:xfrm>
          <a:prstGeom prst="rect">
            <a:avLst/>
          </a:prstGeom>
        </p:spPr>
      </p:pic>
      <p:pic>
        <p:nvPicPr>
          <p:cNvPr id="100" name="图片 99"/>
          <p:cNvPicPr/>
          <p:nvPr/>
        </p:nvPicPr>
        <p:blipFill>
          <a:blip r:embed="rId6"/>
          <a:stretch>
            <a:fillRect/>
          </a:stretch>
        </p:blipFill>
        <p:spPr>
          <a:xfrm>
            <a:off x="6455410" y="1836420"/>
            <a:ext cx="2261870" cy="36512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正态分布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lnSpc>
                    <a:spcPct val="100000"/>
                  </a:lnSpc>
                  <a:buNone/>
                </a:pPr>
                <a:r>
                  <a:rPr lang="zh-CN" altLang="en-US" sz="2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我们通常写作</a:t>
                </a:r>
                <a:endParaRPr lang="en-US" altLang="zh-CN" sz="24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zh-CN" altLang="en-US" sz="2400" b="0" i="1" smtClean="0">
                        <a:latin typeface="Cambria Math" panose="02040503050406030204" pitchFamily="18" charset="0"/>
                      </a:rPr>
                      <m:t>𝒩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𝝁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400" b="1" i="0" smtClean="0">
                        <a:latin typeface="Cambria Math" panose="02040503050406030204" pitchFamily="18" charset="0"/>
                      </a:rPr>
                      <m:t>𝚺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 </a:t>
                </a:r>
                <a:r>
                  <a:rPr lang="zh-CN" altLang="en-US" sz="2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或</a:t>
                </a:r>
                <a:r>
                  <a:rPr lang="en-US" altLang="zh-CN" sz="2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𝒩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b="1" i="1">
                        <a:latin typeface="Cambria Math" panose="02040503050406030204" pitchFamily="18" charset="0"/>
                      </a:rPr>
                      <m:t>𝝁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400" b="1" i="1">
                        <a:latin typeface="Cambria Math" panose="02040503050406030204" pitchFamily="18" charset="0"/>
                      </a:rPr>
                      <m:t>𝚺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24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b="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3E5DE-81CB-4440-8C3B-9A8802DA100B}" type="slidenum">
              <a:rPr lang="zh-CN" altLang="en-US" smtClean="0"/>
              <a:t>30</a:t>
            </a:fld>
            <a:endParaRPr lang="zh-CN" altLang="en-US"/>
          </a:p>
        </p:txBody>
      </p:sp>
      <p:pic>
        <p:nvPicPr>
          <p:cNvPr id="6" name="内容占位符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247" y="3022600"/>
            <a:ext cx="6569403" cy="3086629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变量组合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3E5DE-81CB-4440-8C3B-9A8802DA100B}" type="slidenum">
              <a:rPr lang="zh-CN" altLang="en-US" smtClean="0"/>
              <a:t>31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933574"/>
                <a:ext cx="8229600" cy="4735785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zh-CN" altLang="en-US" sz="2400" b="0" i="1" smtClean="0">
                          <a:latin typeface="Cambria Math" panose="02040503050406030204" pitchFamily="18" charset="0"/>
                        </a:rPr>
                        <m:t>𝒩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sz="24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1" i="1" smtClean="0">
                              <a:latin typeface="Cambria Math" panose="02040503050406030204" pitchFamily="18" charset="0"/>
                            </a:rPr>
                            <m:t>𝝁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CN" sz="2400" b="0" i="0" smtClean="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en-US" altLang="zh-CN" sz="24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zh-CN" altLang="en-US" sz="2400" b="0" i="1" smtClean="0">
                          <a:latin typeface="Cambria Math" panose="02040503050406030204" pitchFamily="18" charset="0"/>
                        </a:rPr>
                        <m:t>𝒩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sz="2400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1" i="1" smtClean="0">
                              <a:latin typeface="Cambria Math" panose="02040503050406030204" pitchFamily="18" charset="0"/>
                            </a:rPr>
                            <m:t>𝝁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CN" sz="2400" b="0" i="0" smtClean="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en-US" altLang="zh-CN" sz="24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kumimoji="1" lang="zh-CN" altLang="en-US" sz="2400" b="0" dirty="0">
                    <a:latin typeface="Cambria Math" panose="02040503050406030204" pitchFamily="18" charset="0"/>
                  </a:rPr>
                  <a:t>则：</a:t>
                </a:r>
                <a:endParaRPr kumimoji="1" lang="en-US" altLang="zh-CN" sz="2400" b="0" dirty="0"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kumimoji="1" lang="en-US" altLang="zh-CN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kumimoji="1" lang="en-US" altLang="zh-CN" sz="24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zh-CN" altLang="en-US" sz="2400" b="0" i="1" smtClean="0">
                          <a:latin typeface="Cambria Math" panose="02040503050406030204" pitchFamily="18" charset="0"/>
                        </a:rPr>
                        <m:t>𝒩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kumimoji="1" lang="en-US" altLang="zh-CN" sz="2400" b="1" i="1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kumimoji="1" lang="en-US" altLang="zh-CN" sz="2400" b="1" i="1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  <m:sSub>
                        <m:sSub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1" i="1" smtClean="0">
                              <a:latin typeface="Cambria Math" panose="02040503050406030204" pitchFamily="18" charset="0"/>
                            </a:rPr>
                            <m:t>𝝁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  <m:sSub>
                        <m:sSub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1" i="1">
                              <a:latin typeface="Cambria Math" panose="02040503050406030204" pitchFamily="18" charset="0"/>
                            </a:rPr>
                            <m:t>𝝁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CN" sz="2400" b="0" i="0" smtClean="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CN" sz="240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en-US" altLang="zh-CN" sz="24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endParaRPr kumimoji="1" lang="en-US" altLang="zh-CN" sz="24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5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933574"/>
                <a:ext cx="8229600" cy="4735785"/>
              </a:xfrm>
              <a:blipFill>
                <a:blip r:embed="rId3"/>
                <a:stretch>
                  <a:fillRect l="-1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正态分布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3E5DE-81CB-4440-8C3B-9A8802DA100B}" type="slidenum">
              <a:rPr lang="zh-CN" altLang="en-US" smtClean="0"/>
              <a:t>32</a:t>
            </a:fld>
            <a:endParaRPr lang="zh-CN" altLang="en-US"/>
          </a:p>
        </p:txBody>
      </p:sp>
      <p:pic>
        <p:nvPicPr>
          <p:cNvPr id="5" name="内容占位符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778" y="1399661"/>
            <a:ext cx="6080444" cy="5203265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36866E-4F60-2A48-F235-2F2BE82448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117" y="239033"/>
            <a:ext cx="7886700" cy="1325563"/>
          </a:xfrm>
        </p:spPr>
        <p:txBody>
          <a:bodyPr/>
          <a:lstStyle/>
          <a:p>
            <a:r>
              <a:rPr lang="zh-CN" altLang="en-US" dirty="0"/>
              <a:t>条件分布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ACDAB0D-1766-A95E-6301-74735B751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3E5DE-81CB-4440-8C3B-9A8802DA100B}" type="slidenum">
              <a:rPr lang="zh-CN" altLang="en-US" smtClean="0"/>
              <a:t>33</a:t>
            </a:fld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D9D11476-EC60-498A-1298-D995DC4F3BAA}"/>
                  </a:ext>
                </a:extLst>
              </p:cNvPr>
              <p:cNvSpPr txBox="1"/>
              <p:nvPr/>
            </p:nvSpPr>
            <p:spPr>
              <a:xfrm>
                <a:off x="7524" y="1564596"/>
                <a:ext cx="9136476" cy="40228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200" b="0" dirty="0"/>
                  <a:t>            </a:t>
                </a:r>
                <a14:m>
                  <m:oMath xmlns:m="http://schemas.openxmlformats.org/officeDocument/2006/math"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num>
                      <m:den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den>
                    </m:f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den>
                    </m:f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sz="2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2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zh-CN" sz="2200" b="0" i="1" smtClean="0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altLang="zh-CN" sz="2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2200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f>
                              <m:fPr>
                                <m:ctrlPr>
                                  <a:rPr lang="en-US" altLang="zh-CN" sz="2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22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altLang="zh-CN" sz="22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p>
                        </m:sSup>
                      </m:den>
                    </m:f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m:rPr>
                        <m:sty m:val="p"/>
                      </m:rPr>
                      <a:rPr lang="en-US" altLang="zh-CN" sz="2200" b="0" i="0" smtClean="0">
                        <a:latin typeface="Cambria Math" panose="02040503050406030204" pitchFamily="18" charset="0"/>
                      </a:rPr>
                      <m:t>exp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⁡</m:t>
                    </m:r>
                    <m:d>
                      <m:d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sSup>
                          <m:sSup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ctrlPr>
                                      <a:rPr lang="en-US" altLang="zh-CN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type m:val="noBar"/>
                                        <m:ctrlPr>
                                          <a:rPr lang="en-US" altLang="zh-CN" sz="2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altLang="zh-CN" sz="22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num>
                                      <m:den>
                                        <m:r>
                                          <a:rPr lang="en-US" altLang="zh-CN" sz="2200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den>
                                    </m:f>
                                  </m:e>
                                </m:d>
                                <m: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d>
                          </m:e>
                          <m:sup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  <m:sSup>
                          <m:sSup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p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d>
                          <m:d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type m:val="noBar"/>
                                    <m:ctrlPr>
                                      <a:rPr lang="en-US" altLang="zh-CN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22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num>
                                  <m:den>
                                    <m:r>
                                      <a:rPr lang="en-US" altLang="zh-CN" sz="22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den>
                                </m:f>
                              </m:e>
                            </m:d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d>
                      </m:e>
                    </m:d>
                  </m:oMath>
                </a14:m>
                <a:endParaRPr lang="en-US" altLang="zh-CN" sz="2200" b="0" dirty="0"/>
              </a:p>
              <a:p>
                <a:r>
                  <a:rPr lang="en-US" altLang="zh-CN" sz="2200" b="0" dirty="0"/>
                  <a:t>                          </a:t>
                </a:r>
                <a14:m>
                  <m:oMath xmlns:m="http://schemas.openxmlformats.org/officeDocument/2006/math"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den>
                    </m:f>
                    <m:func>
                      <m:func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2200" b="0" i="0" smtClean="0"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CN" sz="2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2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altLang="zh-CN" sz="22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en-US" altLang="zh-CN" sz="2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2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altLang="zh-CN" sz="22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altLang="zh-CN" sz="2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2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altLang="zh-CN" sz="22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altLang="zh-CN" sz="2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2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altLang="zh-CN" sz="22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d>
                      </m:e>
                    </m:func>
                  </m:oMath>
                </a14:m>
                <a:endParaRPr lang="en-US" altLang="zh-CN" sz="2200" b="0" i="1" dirty="0">
                  <a:latin typeface="Cambria Math" panose="02040503050406030204" pitchFamily="18" charset="0"/>
                </a:endParaRPr>
              </a:p>
              <a:p>
                <a:r>
                  <a:rPr lang="en-US" altLang="zh-CN" sz="2200" b="0" dirty="0"/>
                  <a:t>                          </a:t>
                </a:r>
                <a14:m>
                  <m:oMath xmlns:m="http://schemas.openxmlformats.org/officeDocument/2006/math"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den>
                    </m:f>
                    <m:r>
                      <m:rPr>
                        <m:sty m:val="p"/>
                      </m:rPr>
                      <a:rPr lang="en-US" altLang="zh-CN" sz="2200" b="0" i="0" smtClean="0">
                        <a:latin typeface="Cambria Math" panose="02040503050406030204" pitchFamily="18" charset="0"/>
                      </a:rPr>
                      <m:t>exp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⁡</m:t>
                    </m:r>
                    <m:d>
                      <m:d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altLang="zh-CN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200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altLang="zh-CN" sz="22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altLang="zh-CN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200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altLang="zh-CN" sz="22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den>
                            </m:f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altLang="zh-CN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200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altLang="zh-CN" sz="2200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altLang="zh-CN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200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altLang="zh-CN" sz="22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⋅</m:t>
                        </m:r>
                        <m:sSub>
                          <m:sSub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en-US" altLang="zh-CN" sz="2200" dirty="0"/>
              </a:p>
              <a:p>
                <a:r>
                  <a:rPr lang="en-US" altLang="zh-CN" sz="2200" dirty="0"/>
                  <a:t>                          </a:t>
                </a:r>
                <a14:m>
                  <m:oMath xmlns:m="http://schemas.openxmlformats.org/officeDocument/2006/math">
                    <m:r>
                      <a:rPr lang="en-US" altLang="zh-CN" sz="220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den>
                    </m:f>
                    <m:func>
                      <m:func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2200" b="0" i="0" smtClean="0"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altLang="zh-CN" sz="2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altLang="zh-CN" sz="2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altLang="zh-CN" sz="22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sz="22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altLang="zh-CN" sz="2200" b="0" i="1" smtClean="0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sSub>
                                          <m:sSubPr>
                                            <m:ctrlPr>
                                              <a:rPr lang="en-US" altLang="zh-CN" sz="22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22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𝑐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2200" b="0" i="1" smtClean="0">
                                                <a:latin typeface="Cambria Math" panose="02040503050406030204" pitchFamily="18" charset="0"/>
                                              </a:rPr>
                                              <m:t>5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p>
                                    <m:r>
                                      <a:rPr lang="en-US" altLang="zh-CN" sz="22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US" altLang="zh-CN" sz="22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b>
                                  <m:sSubPr>
                                    <m:ctrlPr>
                                      <a:rPr lang="en-US" altLang="zh-CN" sz="2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200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altLang="zh-CN" sz="2200" b="0" i="1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den>
                            </m:f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altLang="zh-CN" sz="2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2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altLang="zh-CN" sz="2200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sub>
                            </m:sSub>
                          </m:e>
                        </m:d>
                      </m:e>
                    </m:func>
                  </m:oMath>
                </a14:m>
                <a:endParaRPr lang="en-US" altLang="zh-CN" sz="2200" b="0" i="1" dirty="0">
                  <a:latin typeface="Cambria Math" panose="02040503050406030204" pitchFamily="18" charset="0"/>
                </a:endParaRPr>
              </a:p>
              <a:p>
                <a:r>
                  <a:rPr lang="en-US" altLang="zh-CN" sz="2200" b="0" dirty="0"/>
                  <a:t>                          </a:t>
                </a:r>
                <a14:m>
                  <m:oMath xmlns:m="http://schemas.openxmlformats.org/officeDocument/2006/math"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2200" b="0" i="0" smtClean="0">
                                <a:latin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zh-CN" sz="2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sz="2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200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altLang="zh-CN" sz="2200" b="0" i="1" smtClean="0"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</m:num>
                      <m:den>
                        <m:sSub>
                          <m:sSubPr>
                            <m:ctrlP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den>
                    </m:f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⋅</m:t>
                    </m:r>
                    <m:func>
                      <m:func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2200" b="0" i="0" smtClean="0"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altLang="zh-CN" sz="2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altLang="zh-CN" sz="2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altLang="zh-CN" sz="22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sz="22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altLang="zh-CN" sz="2200" b="0" i="1" smtClean="0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sSub>
                                          <m:sSubPr>
                                            <m:ctrlPr>
                                              <a:rPr lang="en-US" altLang="zh-CN" sz="22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22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𝑐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2200" b="0" i="1" smtClean="0">
                                                <a:latin typeface="Cambria Math" panose="02040503050406030204" pitchFamily="18" charset="0"/>
                                              </a:rPr>
                                              <m:t>5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p>
                                    <m:r>
                                      <a:rPr lang="en-US" altLang="zh-CN" sz="22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US" altLang="zh-CN" sz="22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b>
                                  <m:sSubPr>
                                    <m:ctrlPr>
                                      <a:rPr lang="en-US" altLang="zh-CN" sz="2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200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altLang="zh-CN" sz="2200" b="0" i="1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</m:func>
                  </m:oMath>
                </a14:m>
                <a:endParaRPr lang="en-US" altLang="zh-CN" sz="2200" dirty="0"/>
              </a:p>
              <a:p>
                <a:endParaRPr lang="en-US" altLang="zh-CN" sz="2200" dirty="0"/>
              </a:p>
              <a:p>
                <a:r>
                  <a:rPr lang="zh-CN" altLang="en-US" sz="2200" dirty="0"/>
                  <a:t>或者把变量</a:t>
                </a:r>
                <a:r>
                  <a:rPr lang="en-US" altLang="zh-CN" sz="2200" dirty="0"/>
                  <a:t>x</a:t>
                </a:r>
                <a:r>
                  <a:rPr lang="zh-CN" altLang="en-US" sz="2200" dirty="0"/>
                  <a:t>，看成变量</a:t>
                </a:r>
                <a:r>
                  <a:rPr lang="en-US" altLang="zh-CN" sz="2200" dirty="0"/>
                  <a:t>y</a:t>
                </a:r>
                <a:r>
                  <a:rPr lang="zh-CN" altLang="en-US" sz="2200"/>
                  <a:t>和</a:t>
                </a:r>
                <a:r>
                  <a:rPr lang="zh-CN" altLang="en-US" sz="2200" dirty="0"/>
                  <a:t>另外一个变量</a:t>
                </a:r>
                <a:r>
                  <a:rPr lang="en-US" altLang="zh-CN" sz="2200" dirty="0"/>
                  <a:t>z</a:t>
                </a:r>
                <a:r>
                  <a:rPr lang="zh-CN" altLang="en-US" sz="2200" dirty="0"/>
                  <a:t>的线性组合。</a:t>
                </a:r>
              </a:p>
            </p:txBody>
          </p:sp>
        </mc:Choice>
        <mc:Fallback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D9D11476-EC60-498A-1298-D995DC4F3B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4" y="1564596"/>
                <a:ext cx="9136476" cy="4022833"/>
              </a:xfrm>
              <a:prstGeom prst="rect">
                <a:avLst/>
              </a:prstGeom>
              <a:blipFill>
                <a:blip r:embed="rId2"/>
                <a:stretch>
                  <a:fillRect l="-867" b="-21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653432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正态分布的条件分布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3E5DE-81CB-4440-8C3B-9A8802DA100B}" type="slidenum">
              <a:rPr lang="zh-CN" altLang="en-US" smtClean="0"/>
              <a:t>34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527050" y="1937810"/>
                <a:ext cx="7886700" cy="25787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Bef>
                    <a:spcPts val="1000"/>
                  </a:spcBef>
                </a:pPr>
                <a:r>
                  <a:rPr lang="zh-CN" altLang="en-US" sz="2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条件分布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也是高斯分布，由下列式子给出</a:t>
                </a:r>
                <a:endParaRPr lang="en-US" altLang="zh-CN" sz="24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>
                  <a:spcBef>
                    <a:spcPts val="1000"/>
                  </a:spcBef>
                </a:pPr>
                <a:r>
                  <a:rPr lang="en-US" altLang="zh-CN" sz="2400" dirty="0"/>
                  <a:t>                          </a:t>
                </a:r>
                <a14:m>
                  <m:oMath xmlns:m="http://schemas.openxmlformats.org/officeDocument/2006/math">
                    <m:r>
                      <a:rPr lang="en-US" altLang="zh-CN" sz="240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d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𝒩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𝝁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𝚺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24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>
                  <a:spcBef>
                    <a:spcPts val="1000"/>
                  </a:spcBef>
                </a:pPr>
                <a:r>
                  <a:rPr lang="en-US" altLang="zh-CN" sz="2400" b="0" dirty="0"/>
                  <a:t>        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𝝁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𝝁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0" smtClean="0">
                            <a:latin typeface="Cambria Math" panose="02040503050406030204" pitchFamily="18" charset="0"/>
                          </a:rPr>
                          <m:t>𝚺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</m:sSub>
                    <m:sSubSup>
                      <m:sSub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400" b="1" i="0" smtClean="0">
                            <a:latin typeface="Cambria Math" panose="02040503050406030204" pitchFamily="18" charset="0"/>
                          </a:rPr>
                          <m:t>𝚺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𝑦𝑦</m:t>
                        </m:r>
                      </m:sub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𝝁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24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>
                  <a:spcBef>
                    <a:spcPts val="1000"/>
                  </a:spcBef>
                </a:pPr>
                <a:r>
                  <a:rPr lang="en-US" altLang="zh-CN" sz="2400" dirty="0"/>
                  <a:t>         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>
                            <a:latin typeface="Cambria Math" panose="02040503050406030204" pitchFamily="18" charset="0"/>
                          </a:rPr>
                          <m:t>𝚺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𝚺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𝚺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</m:sSub>
                    <m:sSubSup>
                      <m:sSub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400" b="1">
                            <a:latin typeface="Cambria Math" panose="02040503050406030204" pitchFamily="18" charset="0"/>
                          </a:rPr>
                          <m:t>𝚺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𝑦𝑦</m:t>
                        </m:r>
                      </m:sub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>
                            <a:latin typeface="Cambria Math" panose="02040503050406030204" pitchFamily="18" charset="0"/>
                          </a:rPr>
                          <m:t>𝚺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endParaRPr lang="en-US" altLang="zh-CN" sz="24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>
                  <a:spcBef>
                    <a:spcPts val="1000"/>
                  </a:spcBef>
                </a:pPr>
                <a:r>
                  <a:rPr lang="en-US" altLang="zh-CN" sz="2400" b="0" dirty="0"/>
                  <a:t>                              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=∫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𝒩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𝝁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0" smtClean="0">
                            <a:latin typeface="Cambria Math" panose="02040503050406030204" pitchFamily="18" charset="0"/>
                          </a:rPr>
                          <m:t>𝚺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𝑥𝑥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24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050" y="1937810"/>
                <a:ext cx="7886700" cy="2578719"/>
              </a:xfrm>
              <a:prstGeom prst="rect">
                <a:avLst/>
              </a:prstGeom>
              <a:blipFill rotWithShape="1">
                <a:blip r:embed="rId3"/>
                <a:stretch>
                  <a:fillRect t="-16" b="-2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1487" y="2903928"/>
            <a:ext cx="3854095" cy="3765431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zh-CN" altLang="en-US" dirty="0">
                <a:latin typeface="黑体" panose="02010609060101010101" pitchFamily="2" charset="-122"/>
                <a:ea typeface="黑体" panose="02010609060101010101" pitchFamily="2" charset="-122"/>
              </a:rPr>
              <a:t>正态分布组合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3E5DE-81CB-4440-8C3B-9A8802DA100B}" type="slidenum">
              <a:rPr lang="zh-CN" altLang="en-US" smtClean="0"/>
              <a:t>35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933574"/>
                <a:ext cx="8229600" cy="4735785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00000"/>
                  </a:lnSpc>
                  <a:buNone/>
                </a:pPr>
                <a:r>
                  <a:rPr kumimoji="1" lang="en-US" altLang="zh-CN" sz="2400" b="0" dirty="0"/>
                  <a:t>                      </a:t>
                </a:r>
                <a14:m>
                  <m:oMath xmlns:m="http://schemas.openxmlformats.org/officeDocument/2006/math"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zh-CN" altLang="en-US" sz="2400" b="0" i="1" smtClean="0">
                        <a:latin typeface="Cambria Math" panose="02040503050406030204" pitchFamily="18" charset="0"/>
                      </a:rPr>
                      <m:t>𝒩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CN" sz="24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b="1" i="1" smtClean="0">
                            <a:latin typeface="Cambria Math" panose="02040503050406030204" pitchFamily="18" charset="0"/>
                          </a:rPr>
                          <m:t>𝝁</m:t>
                        </m:r>
                      </m:e>
                      <m:sub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1" lang="en-US" altLang="zh-CN" sz="2400" b="0" i="0" smtClean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en-US" altLang="zh-CN" sz="2400" dirty="0">
                  <a:latin typeface="黑体" panose="02010609060101010101" pitchFamily="2" charset="-122"/>
                  <a:ea typeface="黑体" panose="02010609060101010101" pitchFamily="2" charset="-122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kumimoji="1" lang="en-US" altLang="zh-CN" sz="2400" b="0" dirty="0"/>
                  <a:t>                      </a:t>
                </a:r>
                <a14:m>
                  <m:oMath xmlns:m="http://schemas.openxmlformats.org/officeDocument/2006/math"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4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d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zh-CN" altLang="en-US" sz="2400" b="0" i="1" smtClean="0">
                        <a:latin typeface="Cambria Math" panose="02040503050406030204" pitchFamily="18" charset="0"/>
                      </a:rPr>
                      <m:t>𝒩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CN" sz="2400" b="1" i="1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b="1" i="1" smtClean="0">
                            <a:latin typeface="Cambria Math" panose="02040503050406030204" pitchFamily="18" charset="0"/>
                          </a:rPr>
                          <m:t>𝝁</m:t>
                        </m:r>
                      </m:e>
                      <m:sub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1" lang="en-US" altLang="zh-CN" sz="2400" b="0" i="0" smtClean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en-US" altLang="zh-CN" sz="2400" dirty="0">
                  <a:latin typeface="黑体" panose="02010609060101010101" pitchFamily="2" charset="-122"/>
                  <a:ea typeface="黑体" panose="02010609060101010101" pitchFamily="2" charset="-122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kumimoji="1" lang="en-US" altLang="zh-CN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kumimoji="1" lang="en-US" altLang="zh-CN" sz="24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zh-CN" altLang="en-US" sz="2400" b="0" i="1" smtClean="0">
                          <a:latin typeface="Cambria Math" panose="02040503050406030204" pitchFamily="18" charset="0"/>
                        </a:rPr>
                        <m:t>𝒩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kumimoji="1" lang="en-US" altLang="zh-CN" sz="2400" b="1" i="1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kumimoji="1" lang="en-US" altLang="zh-CN" sz="2400" b="1" i="1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  <m:sSub>
                        <m:sSub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1" i="1" smtClean="0">
                              <a:latin typeface="Cambria Math" panose="02040503050406030204" pitchFamily="18" charset="0"/>
                            </a:rPr>
                            <m:t>𝝁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  <m:sSub>
                        <m:sSub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1" i="1">
                              <a:latin typeface="Cambria Math" panose="02040503050406030204" pitchFamily="18" charset="0"/>
                            </a:rPr>
                            <m:t>𝝁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CN" sz="2400" b="0" i="0" smtClean="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CN" sz="240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en-US" altLang="zh-CN" sz="2400" dirty="0">
                  <a:latin typeface="黑体" panose="02010609060101010101" pitchFamily="2" charset="-122"/>
                  <a:ea typeface="黑体" panose="02010609060101010101" pitchFamily="2" charset="-122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kumimoji="1" lang="zh-CN" altLang="en-US" sz="2400" dirty="0">
                    <a:solidFill>
                      <a:srgbClr val="FF0000"/>
                    </a:solidFill>
                    <a:latin typeface="黑体" panose="02010609060101010101" pitchFamily="2" charset="-122"/>
                    <a:ea typeface="黑体" panose="02010609060101010101" pitchFamily="2" charset="-122"/>
                  </a:rPr>
                  <a:t>上面是变量加法，下面是分布加法</a:t>
                </a:r>
                <a:endParaRPr kumimoji="1" lang="en-US" altLang="zh-CN" sz="2400" dirty="0">
                  <a:solidFill>
                    <a:srgbClr val="FF0000"/>
                  </a:solidFill>
                  <a:latin typeface="黑体" panose="02010609060101010101" pitchFamily="2" charset="-122"/>
                  <a:ea typeface="黑体" panose="02010609060101010101" pitchFamily="2" charset="-122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kumimoji="1" lang="zh-CN" altLang="en-US" sz="2400" dirty="0">
                    <a:latin typeface="黑体" panose="02010609060101010101" pitchFamily="2" charset="-122"/>
                    <a:ea typeface="黑体" panose="02010609060101010101" pitchFamily="2" charset="-122"/>
                  </a:rPr>
                  <a:t>但是，</a:t>
                </a:r>
                <a14:m>
                  <m:oMath xmlns:m="http://schemas.openxmlformats.org/officeDocument/2006/math"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𝛼</m:t>
                    </m:r>
                    <m:sSub>
                      <m:sSubPr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d>
                    <m:sSub>
                      <m:sSubPr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en-US" altLang="zh-CN" sz="2400" dirty="0">
                  <a:latin typeface="黑体" panose="02010609060101010101" pitchFamily="2" charset="-122"/>
                  <a:ea typeface="黑体" panose="02010609060101010101" pitchFamily="2" charset="-122"/>
                </a:endParaRPr>
              </a:p>
            </p:txBody>
          </p:sp>
        </mc:Choice>
        <mc:Fallback xmlns="">
          <p:sp>
            <p:nvSpPr>
              <p:cNvPr id="5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933574"/>
                <a:ext cx="8229600" cy="4735785"/>
              </a:xfrm>
              <a:blipFill>
                <a:blip r:embed="rId4"/>
                <a:stretch>
                  <a:fillRect l="-1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正态分布组合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3E5DE-81CB-4440-8C3B-9A8802DA100B}" type="slidenum">
              <a:rPr lang="zh-CN" altLang="en-US" smtClean="0"/>
              <a:t>36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457200" y="2031083"/>
                <a:ext cx="8229600" cy="30853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Bef>
                    <a:spcPts val="1000"/>
                  </a:spcBef>
                </a:pPr>
                <a:r>
                  <a:rPr lang="en-US" altLang="zh-CN" sz="2400" dirty="0">
                    <a:cs typeface="Times New Roman" panose="02020603050405020304" pitchFamily="18" charset="0"/>
                  </a:rPr>
                  <a:t>           </a:t>
                </a:r>
                <a14:m>
                  <m:oMath xmlns:m="http://schemas.openxmlformats.org/officeDocument/2006/math">
                    <m:r>
                      <a:rPr lang="en-US" altLang="zh-CN" sz="240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24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Sup>
                      <m:sSubSupPr>
                        <m:ctrlPr>
                          <a:rPr lang="zh-CN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sz="24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∫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altLang="zh-CN" sz="24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∞</m:t>
                        </m:r>
                      </m:sub>
                      <m:sup>
                        <m:r>
                          <a:rPr lang="en-US" altLang="zh-CN" sz="24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∞</m:t>
                        </m:r>
                      </m:sup>
                    </m:sSubSup>
                    <m:r>
                      <a:rPr lang="en-US" altLang="zh-CN" sz="24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 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𝑥𝑝</m:t>
                    </m:r>
                    <m:r>
                      <a:rPr lang="en-US" altLang="zh-CN" sz="24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altLang="zh-CN" sz="24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  <m:r>
                      <m:rPr>
                        <m:sty m:val="p"/>
                      </m:rPr>
                      <a:rPr lang="en-US" altLang="zh-CN" sz="24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d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</m:oMath>
                </a14:m>
                <a:endParaRPr lang="en-US" altLang="zh-CN" sz="2400" i="1" dirty="0">
                  <a:effectLst/>
                  <a:latin typeface="黑体" panose="02010609060101010101" pitchFamily="49" charset="-122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:pPr>
                  <a:spcBef>
                    <a:spcPts val="1000"/>
                  </a:spcBef>
                </a:pPr>
                <a:r>
                  <a:rPr lang="en-US" altLang="zh-CN" sz="2400" dirty="0">
                    <a:cs typeface="Times New Roman" panose="02020603050405020304" pitchFamily="18" charset="0"/>
                  </a:rPr>
                  <a:t>                     </a:t>
                </a:r>
                <a14:m>
                  <m:oMath xmlns:m="http://schemas.openxmlformats.org/officeDocument/2006/math">
                    <m:r>
                      <a:rPr lang="en-US" altLang="zh-CN" sz="24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Sup>
                      <m:sSubSupPr>
                        <m:ctrlPr>
                          <a:rPr lang="zh-CN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sz="24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∫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altLang="zh-CN" sz="24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∞</m:t>
                        </m:r>
                      </m:sub>
                      <m:sup>
                        <m:r>
                          <a:rPr lang="en-US" altLang="zh-CN" sz="24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∞</m:t>
                        </m:r>
                      </m:sup>
                    </m:sSubSup>
                    <m:r>
                      <a:rPr lang="en-US" altLang="zh-CN" sz="24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 </m:t>
                    </m:r>
                    <m:d>
                      <m:dPr>
                        <m:ctrlPr>
                          <a:rPr lang="zh-CN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𝛼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  <m:sSub>
                          <m:sSub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sz="240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4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  <m:r>
                          <a:rPr lang="en-US" altLang="zh-CN" sz="24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)+(</m:t>
                        </m:r>
                        <m:r>
                          <a:rPr lang="en-US" altLang="zh-CN" sz="24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𝛼</m:t>
                        </m:r>
                        <m:r>
                          <a:rPr lang="en-US" altLang="zh-CN" sz="24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  <m:sSub>
                          <m:sSub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sz="240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24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  <m:r>
                          <a:rPr lang="en-US" altLang="zh-CN" sz="24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e>
                    </m:d>
                  </m:oMath>
                </a14:m>
                <a:endParaRPr lang="en-US" altLang="zh-CN" sz="2400" i="1" dirty="0">
                  <a:effectLst/>
                  <a:latin typeface="黑体" panose="02010609060101010101" pitchFamily="49" charset="-122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:pPr>
                  <a:spcBef>
                    <a:spcPts val="1000"/>
                  </a:spcBef>
                </a:pPr>
                <a:r>
                  <a:rPr lang="en-US" altLang="zh-CN" sz="2400" dirty="0">
                    <a:cs typeface="Times New Roman" panose="02020603050405020304" pitchFamily="18" charset="0"/>
                  </a:rPr>
                  <a:t>                     </a:t>
                </a:r>
                <a14:m>
                  <m:oMath xmlns:m="http://schemas.openxmlformats.org/officeDocument/2006/math">
                    <m:r>
                      <a:rPr lang="en-US" altLang="zh-CN" sz="24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𝛼</m:t>
                    </m:r>
                    <m:sSubSup>
                      <m:sSubSupPr>
                        <m:ctrlPr>
                          <a:rPr lang="zh-CN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sz="24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∫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altLang="zh-CN" sz="24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∞</m:t>
                        </m:r>
                      </m:sub>
                      <m:sup>
                        <m:r>
                          <a:rPr lang="en-US" altLang="zh-CN" sz="24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∞</m:t>
                        </m:r>
                      </m:sup>
                    </m:sSubSup>
                    <m:r>
                      <a:rPr lang="en-US" altLang="zh-CN" sz="24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 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  <m:sSub>
                      <m:sSubPr>
                        <m:ctrlPr>
                          <a:rPr lang="zh-CN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24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altLang="zh-CN" sz="24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  <m:r>
                      <m:rPr>
                        <m:sty m:val="p"/>
                      </m:rPr>
                      <a:rPr lang="en-US" altLang="zh-CN" sz="24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d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altLang="zh-CN" sz="24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+(</m:t>
                    </m:r>
                    <m:r>
                      <a:rPr lang="en-US" altLang="zh-CN" sz="24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1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𝛼</m:t>
                    </m:r>
                    <m:r>
                      <a:rPr lang="en-US" altLang="zh-CN" sz="24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  <m:sSubSup>
                      <m:sSubSupPr>
                        <m:ctrlPr>
                          <a:rPr lang="zh-CN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sz="24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∫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altLang="zh-CN" sz="24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∞</m:t>
                        </m:r>
                      </m:sub>
                      <m:sup>
                        <m:r>
                          <a:rPr lang="en-US" altLang="zh-CN" sz="24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∞</m:t>
                        </m:r>
                      </m:sup>
                    </m:sSubSup>
                    <m:r>
                      <a:rPr lang="en-US" altLang="zh-CN" sz="24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 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  <m:sSub>
                      <m:sSubPr>
                        <m:ctrlPr>
                          <a:rPr lang="zh-CN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24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altLang="zh-CN" sz="24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  <m:r>
                      <m:rPr>
                        <m:sty m:val="p"/>
                      </m:rPr>
                      <a:rPr lang="en-US" altLang="zh-CN" sz="24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d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</m:oMath>
                </a14:m>
                <a:endParaRPr lang="en-US" altLang="zh-CN" sz="2400" i="1" dirty="0">
                  <a:effectLst/>
                  <a:latin typeface="黑体" panose="02010609060101010101" pitchFamily="49" charset="-122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:pPr>
                  <a:spcBef>
                    <a:spcPts val="1000"/>
                  </a:spcBef>
                </a:pPr>
                <a:r>
                  <a:rPr lang="en-US" altLang="zh-CN" sz="2400" dirty="0">
                    <a:cs typeface="Times New Roman" panose="02020603050405020304" pitchFamily="18" charset="0"/>
                  </a:rPr>
                  <a:t>                     </a:t>
                </a:r>
                <a14:m>
                  <m:oMath xmlns:m="http://schemas.openxmlformats.org/officeDocument/2006/math">
                    <m:r>
                      <a:rPr lang="en-US" altLang="zh-CN" sz="24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𝛼</m:t>
                    </m:r>
                    <m:sSub>
                      <m:sSubPr>
                        <m:ctrlPr>
                          <a:rPr lang="zh-CN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zh-CN" sz="24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+(</m:t>
                    </m:r>
                    <m:r>
                      <a:rPr lang="en-US" altLang="zh-CN" sz="24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1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𝛼</m:t>
                    </m:r>
                    <m:r>
                      <a:rPr lang="en-US" altLang="zh-CN" sz="24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  <m:sSub>
                      <m:sSubPr>
                        <m:ctrlPr>
                          <a:rPr lang="zh-CN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zh-CN" sz="24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altLang="zh-CN" sz="2400" i="1" dirty="0">
                  <a:effectLst/>
                  <a:latin typeface="黑体" panose="02010609060101010101" pitchFamily="49" charset="-122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:pPr>
                  <a:spcBef>
                    <a:spcPts val="100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40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zh-CN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CN" sz="24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altLang="zh-CN" sz="2400">
                          <a:effectLst/>
                          <a:latin typeface="Cambria Math" panose="02040503050406030204" pitchFamily="18" charset="0"/>
                          <a:ea typeface="等线" panose="02010600030101010101" charset="-122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CN" sz="2400" i="1">
                          <a:effectLst/>
                          <a:latin typeface="Cambria Math" panose="02040503050406030204" pitchFamily="18" charset="0"/>
                          <a:ea typeface="等线" panose="02010600030101010101" charset="-122"/>
                          <a:cs typeface="Times New Roman" panose="02020603050405020304" pitchFamily="18" charset="0"/>
                        </a:rPr>
                        <m:t>𝛼</m:t>
                      </m:r>
                      <m:d>
                        <m:d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zh-CN" altLang="zh-CN" sz="24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400" i="1">
                                  <a:effectLst/>
                                  <a:latin typeface="Cambria Math" panose="02040503050406030204" pitchFamily="18" charset="0"/>
                                  <a:ea typeface="等线" panose="02010600030101010101" charset="-122"/>
                                  <a:cs typeface="Times New Roman" panose="020206030504050203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altLang="zh-CN" sz="2400">
                                  <a:effectLst/>
                                  <a:latin typeface="Cambria Math" panose="02040503050406030204" pitchFamily="18" charset="0"/>
                                  <a:ea typeface="等线" panose="02010600030101010101" charset="-122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CN" sz="2400">
                                  <a:effectLst/>
                                  <a:latin typeface="Cambria Math" panose="02040503050406030204" pitchFamily="18" charset="0"/>
                                  <a:ea typeface="等线" panose="02010600030101010101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altLang="zh-CN" sz="2400">
                              <a:effectLst/>
                              <a:latin typeface="Cambria Math" panose="02040503050406030204" pitchFamily="18" charset="0"/>
                              <a:ea typeface="等线" panose="02010600030101010101" charset="-122"/>
                              <a:cs typeface="Times New Roman" panose="020206030504050203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zh-CN" altLang="zh-CN" sz="24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400" i="1">
                                  <a:effectLst/>
                                  <a:latin typeface="Cambria Math" panose="02040503050406030204" pitchFamily="18" charset="0"/>
                                  <a:ea typeface="等线" panose="02010600030101010101" charset="-122"/>
                                  <a:cs typeface="Times New Roman" panose="020206030504050203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altLang="zh-CN" sz="2400">
                                  <a:effectLst/>
                                  <a:latin typeface="Cambria Math" panose="02040503050406030204" pitchFamily="18" charset="0"/>
                                  <a:ea typeface="等线" panose="02010600030101010101" charset="-122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CN" sz="2400">
                                  <a:effectLst/>
                                  <a:latin typeface="Cambria Math" panose="02040503050406030204" pitchFamily="18" charset="0"/>
                                  <a:ea typeface="等线" panose="02010600030101010101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  <m:r>
                        <a:rPr lang="en-US" altLang="zh-CN" sz="2400">
                          <a:effectLst/>
                          <a:latin typeface="Cambria Math" panose="02040503050406030204" pitchFamily="18" charset="0"/>
                          <a:ea typeface="等线" panose="02010600030101010101" charset="-122"/>
                          <a:cs typeface="Times New Roman" panose="02020603050405020304" pitchFamily="18" charset="0"/>
                        </a:rPr>
                        <m:t>+(</m:t>
                      </m:r>
                      <m:r>
                        <a:rPr lang="en-US" altLang="zh-CN" sz="2400">
                          <a:effectLst/>
                          <a:latin typeface="Cambria Math" panose="02040503050406030204" pitchFamily="18" charset="0"/>
                          <a:ea typeface="等线" panose="02010600030101010101" charset="-122"/>
                          <a:cs typeface="Times New Roman" panose="02020603050405020304" pitchFamily="18" charset="0"/>
                        </a:rPr>
                        <m:t>1</m:t>
                      </m:r>
                      <m:r>
                        <a:rPr lang="en-US" altLang="zh-CN" sz="2400" i="1">
                          <a:effectLst/>
                          <a:latin typeface="Cambria Math" panose="02040503050406030204" pitchFamily="18" charset="0"/>
                          <a:ea typeface="等线" panose="02010600030101010101" charset="-122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US" altLang="zh-CN" sz="2400" i="1">
                          <a:effectLst/>
                          <a:latin typeface="Cambria Math" panose="02040503050406030204" pitchFamily="18" charset="0"/>
                          <a:ea typeface="等线" panose="02010600030101010101" charset="-122"/>
                          <a:cs typeface="Times New Roman" panose="02020603050405020304" pitchFamily="18" charset="0"/>
                        </a:rPr>
                        <m:t>𝛼</m:t>
                      </m:r>
                      <m:r>
                        <a:rPr lang="en-US" altLang="zh-CN" sz="2400">
                          <a:effectLst/>
                          <a:latin typeface="Cambria Math" panose="02040503050406030204" pitchFamily="18" charset="0"/>
                          <a:ea typeface="等线" panose="02010600030101010101" charset="-122"/>
                          <a:cs typeface="Times New Roman" panose="02020603050405020304" pitchFamily="18" charset="0"/>
                        </a:rPr>
                        <m:t>)</m:t>
                      </m:r>
                      <m:d>
                        <m:d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zh-CN" altLang="zh-CN" sz="24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400" i="1">
                                  <a:effectLst/>
                                  <a:latin typeface="Cambria Math" panose="02040503050406030204" pitchFamily="18" charset="0"/>
                                  <a:ea typeface="等线" panose="02010600030101010101" charset="-122"/>
                                  <a:cs typeface="Times New Roman" panose="020206030504050203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altLang="zh-CN" sz="2400">
                                  <a:effectLst/>
                                  <a:latin typeface="Cambria Math" panose="02040503050406030204" pitchFamily="18" charset="0"/>
                                  <a:ea typeface="等线" panose="02010600030101010101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zh-CN" sz="2400">
                                  <a:effectLst/>
                                  <a:latin typeface="Cambria Math" panose="02040503050406030204" pitchFamily="18" charset="0"/>
                                  <a:ea typeface="等线" panose="02010600030101010101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altLang="zh-CN" sz="2400">
                              <a:effectLst/>
                              <a:latin typeface="Cambria Math" panose="02040503050406030204" pitchFamily="18" charset="0"/>
                              <a:ea typeface="等线" panose="02010600030101010101" charset="-122"/>
                              <a:cs typeface="Times New Roman" panose="020206030504050203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zh-CN" altLang="zh-CN" sz="24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400" i="1">
                                  <a:effectLst/>
                                  <a:latin typeface="Cambria Math" panose="02040503050406030204" pitchFamily="18" charset="0"/>
                                  <a:ea typeface="等线" panose="02010600030101010101" charset="-122"/>
                                  <a:cs typeface="Times New Roman" panose="020206030504050203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altLang="zh-CN" sz="2400">
                                  <a:effectLst/>
                                  <a:latin typeface="Cambria Math" panose="02040503050406030204" pitchFamily="18" charset="0"/>
                                  <a:ea typeface="等线" panose="02010600030101010101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zh-CN" sz="2400">
                                  <a:effectLst/>
                                  <a:latin typeface="Cambria Math" panose="02040503050406030204" pitchFamily="18" charset="0"/>
                                  <a:ea typeface="等线" panose="02010600030101010101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altLang="zh-CN" sz="2400" i="1" dirty="0">
                  <a:effectLst/>
                  <a:latin typeface="黑体" panose="02010609060101010101" pitchFamily="49" charset="-122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:pPr>
                  <a:spcBef>
                    <a:spcPts val="100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0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𝕍</m:t>
                      </m:r>
                      <m:r>
                        <a:rPr lang="en-US" altLang="zh-CN" sz="20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[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𝑥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]</m:t>
                      </m:r>
                      <m:r>
                        <a:rPr lang="en-US" altLang="zh-CN" sz="20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ctrlPr>
                            <a:rPr lang="zh-CN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𝛼</m:t>
                          </m:r>
                          <m:sSubSup>
                            <m:sSubSupPr>
                              <m:ctrlPr>
                                <a:rPr lang="zh-CN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altLang="zh-CN" sz="20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CN" sz="20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altLang="zh-CN" sz="20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+(</m:t>
                          </m:r>
                          <m:r>
                            <a:rPr lang="en-US" altLang="zh-CN" sz="20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𝛼</m:t>
                          </m:r>
                          <m:r>
                            <a:rPr lang="en-US" altLang="zh-CN" sz="20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  <m:sSubSup>
                            <m:sSubSupPr>
                              <m:ctrlPr>
                                <a:rPr lang="zh-CN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altLang="zh-CN" sz="20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zh-CN" sz="20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  <m:r>
                        <a:rPr lang="en-US" altLang="zh-CN" sz="20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d>
                        <m:dPr>
                          <m:ctrlPr>
                            <a:rPr lang="zh-CN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zh-CN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𝛼</m:t>
                              </m:r>
                              <m:sSubSup>
                                <m:sSubSupPr>
                                  <m:ctrlPr>
                                    <a:rPr lang="zh-CN" altLang="zh-C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altLang="zh-CN" sz="20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zh-CN" sz="20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altLang="zh-CN" sz="20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+(</m:t>
                              </m:r>
                              <m:r>
                                <a:rPr lang="en-US" altLang="zh-CN" sz="20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𝛼</m:t>
                              </m:r>
                              <m:r>
                                <a:rPr lang="en-US" altLang="zh-CN" sz="20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  <m:sSubSup>
                                <m:sSubSupPr>
                                  <m:ctrlPr>
                                    <a:rPr lang="zh-CN" altLang="zh-C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altLang="zh-CN" sz="20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altLang="zh-CN" sz="20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d>
                          <m:r>
                            <a:rPr lang="en-US" altLang="zh-CN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zh-CN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zh-CN" altLang="zh-C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𝛼</m:t>
                                  </m:r>
                                  <m:sSub>
                                    <m:sSubPr>
                                      <m:ctrlPr>
                                        <a:rPr lang="zh-CN" altLang="zh-CN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US" altLang="zh-CN" sz="200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altLang="zh-CN" sz="20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+(</m:t>
                                  </m:r>
                                  <m:r>
                                    <a:rPr lang="en-US" altLang="zh-CN" sz="20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𝛼</m:t>
                                  </m:r>
                                  <m:r>
                                    <a:rPr lang="en-US" altLang="zh-CN" sz="20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)</m:t>
                                  </m:r>
                                  <m:sSub>
                                    <m:sSubPr>
                                      <m:ctrlPr>
                                        <a:rPr lang="zh-CN" altLang="zh-CN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US" altLang="zh-CN" sz="200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zh-CN" sz="20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CN" altLang="zh-CN" sz="2000" dirty="0">
                  <a:effectLst/>
                  <a:latin typeface="黑体" panose="02010609060101010101" pitchFamily="49" charset="-122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2031083"/>
                <a:ext cx="8229600" cy="3085396"/>
              </a:xfrm>
              <a:prstGeom prst="rect">
                <a:avLst/>
              </a:prstGeom>
              <a:blipFill rotWithShape="1">
                <a:blip r:embed="rId3"/>
                <a:stretch>
                  <a:fillRect t="-11" b="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201207"/>
          </a:xfrm>
        </p:spPr>
        <p:txBody>
          <a:bodyPr>
            <a:normAutofit/>
          </a:bodyPr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分布函数相乘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3E5DE-81CB-4440-8C3B-9A8802DA100B}" type="slidenum">
              <a:rPr lang="zh-CN" altLang="en-US" smtClean="0"/>
              <a:t>37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512233" y="1822476"/>
                <a:ext cx="8003117" cy="37643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400" i="1" smtClean="0">
                          <a:effectLst/>
                          <a:latin typeface="Cambria Math" panose="02040503050406030204" pitchFamily="18" charset="0"/>
                          <a:ea typeface="等线" panose="02010600030101010101" charset="-122"/>
                          <a:cs typeface="Times New Roman" panose="020206030504050203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等线" panose="02010600030101010101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1" i="1">
                              <a:effectLst/>
                              <a:latin typeface="Cambria Math" panose="02040503050406030204" pitchFamily="18" charset="0"/>
                              <a:ea typeface="等线" panose="02010600030101010101" charset="-122"/>
                              <a:cs typeface="Times New Roman" panose="02020603050405020304" pitchFamily="18" charset="0"/>
                            </a:rPr>
                            <m:t>𝒙</m:t>
                          </m:r>
                        </m:e>
                        <m:e>
                          <m:r>
                            <a:rPr lang="en-US" altLang="zh-CN" sz="2400" b="1" i="1">
                              <a:effectLst/>
                              <a:latin typeface="Cambria Math" panose="02040503050406030204" pitchFamily="18" charset="0"/>
                              <a:ea typeface="等线" panose="02010600030101010101" charset="-122"/>
                              <a:cs typeface="Times New Roman" panose="02020603050405020304" pitchFamily="18" charset="0"/>
                            </a:rPr>
                            <m:t>𝒂</m:t>
                          </m:r>
                          <m:r>
                            <a:rPr lang="en-US" altLang="zh-CN" sz="2400">
                              <a:effectLst/>
                              <a:latin typeface="Cambria Math" panose="02040503050406030204" pitchFamily="18" charset="0"/>
                              <a:ea typeface="等线" panose="02010600030101010101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altLang="zh-CN" sz="2400" b="1" i="1">
                              <a:effectLst/>
                              <a:latin typeface="Cambria Math" panose="02040503050406030204" pitchFamily="18" charset="0"/>
                              <a:ea typeface="等线" panose="02010600030101010101" charset="-122"/>
                              <a:cs typeface="Times New Roman" panose="02020603050405020304" pitchFamily="18" charset="0"/>
                            </a:rPr>
                            <m:t>𝑨</m:t>
                          </m:r>
                        </m:e>
                      </m:d>
                      <m:r>
                        <a:rPr lang="en-US" altLang="zh-CN" sz="2400" i="1">
                          <a:effectLst/>
                          <a:latin typeface="Cambria Math" panose="02040503050406030204" pitchFamily="18" charset="0"/>
                          <a:ea typeface="等线" panose="02010600030101010101" charset="-122"/>
                          <a:cs typeface="Times New Roman" panose="020206030504050203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等线" panose="02010600030101010101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1" i="1">
                              <a:effectLst/>
                              <a:latin typeface="Cambria Math" panose="02040503050406030204" pitchFamily="18" charset="0"/>
                              <a:ea typeface="等线" panose="02010600030101010101" charset="-122"/>
                              <a:cs typeface="Times New Roman" panose="02020603050405020304" pitchFamily="18" charset="0"/>
                            </a:rPr>
                            <m:t>𝒙</m:t>
                          </m:r>
                        </m:e>
                        <m:e>
                          <m:r>
                            <a:rPr lang="en-US" altLang="zh-CN" sz="2400" b="1" i="1">
                              <a:effectLst/>
                              <a:latin typeface="Cambria Math" panose="02040503050406030204" pitchFamily="18" charset="0"/>
                              <a:ea typeface="等线" panose="02010600030101010101" charset="-122"/>
                              <a:cs typeface="Times New Roman" panose="02020603050405020304" pitchFamily="18" charset="0"/>
                            </a:rPr>
                            <m:t>𝒃</m:t>
                          </m:r>
                          <m:r>
                            <a:rPr lang="en-US" altLang="zh-CN" sz="2400">
                              <a:effectLst/>
                              <a:latin typeface="Cambria Math" panose="02040503050406030204" pitchFamily="18" charset="0"/>
                              <a:ea typeface="等线" panose="02010600030101010101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altLang="zh-CN" sz="2400" b="1" i="1">
                              <a:effectLst/>
                              <a:latin typeface="Cambria Math" panose="02040503050406030204" pitchFamily="18" charset="0"/>
                              <a:ea typeface="等线" panose="02010600030101010101" charset="-122"/>
                              <a:cs typeface="Times New Roman" panose="02020603050405020304" pitchFamily="18" charset="0"/>
                            </a:rPr>
                            <m:t>𝑩</m:t>
                          </m:r>
                        </m:e>
                      </m:d>
                      <m:r>
                        <a:rPr lang="en-US" altLang="zh-CN" sz="2400" smtClean="0">
                          <a:effectLst/>
                          <a:latin typeface="Cambria Math" panose="02040503050406030204" pitchFamily="18" charset="0"/>
                          <a:ea typeface="等线" panose="02010600030101010101" charset="-122"/>
                          <a:cs typeface="Times New Roman" panose="02020603050405020304" pitchFamily="18" charset="0"/>
                        </a:rPr>
                        <m:t>=(2</m:t>
                      </m:r>
                      <m:r>
                        <a:rPr lang="en-US" altLang="zh-CN" sz="2400" i="1">
                          <a:effectLst/>
                          <a:latin typeface="Cambria Math" panose="02040503050406030204" pitchFamily="18" charset="0"/>
                          <a:ea typeface="等线" panose="02010600030101010101" charset="-122"/>
                          <a:cs typeface="Times New Roman" panose="02020603050405020304" pitchFamily="18" charset="0"/>
                        </a:rPr>
                        <m:t>𝜋</m:t>
                      </m:r>
                      <m:sSup>
                        <m:sSup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>
                              <a:effectLst/>
                              <a:latin typeface="Cambria Math" panose="02040503050406030204" pitchFamily="18" charset="0"/>
                              <a:ea typeface="等线" panose="02010600030101010101" charset="-122"/>
                              <a:cs typeface="Times New Roman" panose="020206030504050203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等线" panose="02010600030101010101" charset="-122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等线" panose="02010600030101010101" charset="-122"/>
                              <a:cs typeface="Times New Roman" panose="02020603050405020304" pitchFamily="18" charset="0"/>
                            </a:rPr>
                            <m:t>𝐷</m:t>
                          </m:r>
                        </m:sup>
                      </m:sSup>
                      <m:r>
                        <a:rPr lang="en-US" altLang="zh-CN" sz="2400">
                          <a:effectLst/>
                          <a:latin typeface="Cambria Math" panose="02040503050406030204" pitchFamily="18" charset="0"/>
                          <a:ea typeface="等线" panose="02010600030101010101" charset="-122"/>
                          <a:cs typeface="Times New Roman" panose="02020603050405020304" pitchFamily="18" charset="0"/>
                        </a:rPr>
                        <m:t>(|</m:t>
                      </m:r>
                      <m:r>
                        <a:rPr lang="en-US" altLang="zh-CN" sz="2400" b="1" i="1">
                          <a:effectLst/>
                          <a:latin typeface="Cambria Math" panose="02040503050406030204" pitchFamily="18" charset="0"/>
                          <a:ea typeface="等线" panose="02010600030101010101" charset="-122"/>
                          <a:cs typeface="Times New Roman" panose="02020603050405020304" pitchFamily="18" charset="0"/>
                        </a:rPr>
                        <m:t>𝑨</m:t>
                      </m:r>
                      <m:r>
                        <a:rPr lang="en-US" altLang="zh-CN" sz="2400">
                          <a:effectLst/>
                          <a:latin typeface="Cambria Math" panose="02040503050406030204" pitchFamily="18" charset="0"/>
                          <a:ea typeface="等线" panose="02010600030101010101" charset="-122"/>
                          <a:cs typeface="Times New Roman" panose="02020603050405020304" pitchFamily="18" charset="0"/>
                        </a:rPr>
                        <m:t>||</m:t>
                      </m:r>
                      <m:r>
                        <a:rPr lang="en-US" altLang="zh-CN" sz="2400" b="1" i="1">
                          <a:effectLst/>
                          <a:latin typeface="Cambria Math" panose="02040503050406030204" pitchFamily="18" charset="0"/>
                          <a:ea typeface="等线" panose="02010600030101010101" charset="-122"/>
                          <a:cs typeface="Times New Roman" panose="02020603050405020304" pitchFamily="18" charset="0"/>
                        </a:rPr>
                        <m:t>𝑩</m:t>
                      </m:r>
                      <m:r>
                        <a:rPr lang="en-US" altLang="zh-CN" sz="2400">
                          <a:effectLst/>
                          <a:latin typeface="Cambria Math" panose="02040503050406030204" pitchFamily="18" charset="0"/>
                          <a:ea typeface="等线" panose="02010600030101010101" charset="-122"/>
                          <a:cs typeface="Times New Roman" panose="02020603050405020304" pitchFamily="18" charset="0"/>
                        </a:rPr>
                        <m:t>|</m:t>
                      </m:r>
                      <m:sSup>
                        <m:sSup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>
                              <a:effectLst/>
                              <a:latin typeface="Cambria Math" panose="02040503050406030204" pitchFamily="18" charset="0"/>
                              <a:ea typeface="等线" panose="02010600030101010101" charset="-122"/>
                              <a:cs typeface="Times New Roman" panose="020206030504050203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等线" panose="02010600030101010101" charset="-122"/>
                              <a:cs typeface="Times New Roman" panose="020206030504050203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zh-CN" altLang="zh-CN" sz="24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>
                                  <a:effectLst/>
                                  <a:latin typeface="Cambria Math" panose="02040503050406030204" pitchFamily="18" charset="0"/>
                                  <a:ea typeface="等线" panose="02010600030101010101" charset="-122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sz="2400">
                                  <a:effectLst/>
                                  <a:latin typeface="Cambria Math" panose="02040503050406030204" pitchFamily="18" charset="0"/>
                                  <a:ea typeface="等线" panose="02010600030101010101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altLang="zh-CN" sz="24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400" smtClean="0">
                          <a:effectLst/>
                          <a:latin typeface="Cambria Math" panose="02040503050406030204" pitchFamily="18" charset="0"/>
                          <a:ea typeface="等线" panose="02010600030101010101" charset="-122"/>
                          <a:cs typeface="Times New Roman" panose="02020603050405020304" pitchFamily="18" charset="0"/>
                        </a:rPr>
                        <m:t>exp</m:t>
                      </m:r>
                      <m:r>
                        <a:rPr lang="en-US" altLang="zh-CN" sz="2400" smtClean="0">
                          <a:effectLst/>
                          <a:latin typeface="Cambria Math" panose="02040503050406030204" pitchFamily="18" charset="0"/>
                          <a:ea typeface="等线" panose="02010600030101010101" charset="-122"/>
                          <a:cs typeface="Times New Roman" panose="02020603050405020304" pitchFamily="18" charset="0"/>
                        </a:rPr>
                        <m:t>⁡</m:t>
                      </m:r>
                      <m:d>
                        <m:d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等线" panose="02010600030101010101" charset="-122"/>
                              <a:cs typeface="Times New Roman" panose="020206030504050203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zh-CN" altLang="zh-CN" sz="24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>
                                  <a:effectLst/>
                                  <a:latin typeface="Cambria Math" panose="02040503050406030204" pitchFamily="18" charset="0"/>
                                  <a:ea typeface="等线" panose="02010600030101010101" charset="-122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sz="2400">
                                  <a:effectLst/>
                                  <a:latin typeface="Cambria Math" panose="02040503050406030204" pitchFamily="18" charset="0"/>
                                  <a:ea typeface="等线" panose="02010600030101010101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altLang="zh-CN" sz="2400">
                              <a:effectLst/>
                              <a:latin typeface="Cambria Math" panose="02040503050406030204" pitchFamily="18" charset="0"/>
                              <a:ea typeface="等线" panose="02010600030101010101" charset="-122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altLang="zh-CN" sz="2400" b="1" i="1">
                              <a:effectLst/>
                              <a:latin typeface="Cambria Math" panose="02040503050406030204" pitchFamily="18" charset="0"/>
                              <a:ea typeface="等线" panose="02010600030101010101" charset="-122"/>
                              <a:cs typeface="Times New Roman" panose="02020603050405020304" pitchFamily="18" charset="0"/>
                            </a:rPr>
                            <m:t>𝒙</m:t>
                          </m:r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等线" panose="02010600030101010101" charset="-122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altLang="zh-CN" sz="2400" b="1" i="1">
                              <a:effectLst/>
                              <a:latin typeface="Cambria Math" panose="02040503050406030204" pitchFamily="18" charset="0"/>
                              <a:ea typeface="等线" panose="02010600030101010101" charset="-122"/>
                              <a:cs typeface="Times New Roman" panose="02020603050405020304" pitchFamily="18" charset="0"/>
                            </a:rPr>
                            <m:t>𝒂</m:t>
                          </m:r>
                          <m:sSup>
                            <m:sSupPr>
                              <m:ctrlPr>
                                <a:rPr lang="zh-CN" altLang="zh-CN" sz="24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>
                                  <a:effectLst/>
                                  <a:latin typeface="Cambria Math" panose="02040503050406030204" pitchFamily="18" charset="0"/>
                                  <a:ea typeface="等线" panose="02010600030101010101" charset="-122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effectLst/>
                                  <a:latin typeface="Cambria Math" panose="02040503050406030204" pitchFamily="18" charset="0"/>
                                  <a:ea typeface="等线" panose="02010600030101010101" charset="-122"/>
                                  <a:cs typeface="Times New Roman" panose="02020603050405020304" pitchFamily="18" charset="0"/>
                                </a:rPr>
                                <m:t>T</m:t>
                              </m:r>
                            </m:sup>
                          </m:sSup>
                          <m:sSup>
                            <m:sSupPr>
                              <m:ctrlPr>
                                <a:rPr lang="zh-CN" altLang="zh-CN" sz="24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1" i="1">
                                  <a:effectLst/>
                                  <a:latin typeface="Cambria Math" panose="02040503050406030204" pitchFamily="18" charset="0"/>
                                  <a:ea typeface="等线" panose="02010600030101010101" charset="-122"/>
                                  <a:cs typeface="Times New Roman" panose="02020603050405020304" pitchFamily="18" charset="0"/>
                                </a:rPr>
                                <m:t>𝑨</m:t>
                              </m:r>
                            </m:e>
                            <m:sup>
                              <m:r>
                                <a:rPr lang="en-US" altLang="zh-CN" sz="2400" i="1">
                                  <a:effectLst/>
                                  <a:latin typeface="Cambria Math" panose="02040503050406030204" pitchFamily="18" charset="0"/>
                                  <a:ea typeface="等线" panose="02010600030101010101" charset="-122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altLang="zh-CN" sz="2400">
                                  <a:effectLst/>
                                  <a:latin typeface="Cambria Math" panose="02040503050406030204" pitchFamily="18" charset="0"/>
                                  <a:ea typeface="等线" panose="02010600030101010101" charset="-122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p>
                          </m:sSup>
                          <m:r>
                            <a:rPr lang="en-US" altLang="zh-CN" sz="2400">
                              <a:effectLst/>
                              <a:latin typeface="Cambria Math" panose="02040503050406030204" pitchFamily="18" charset="0"/>
                              <a:ea typeface="等线" panose="02010600030101010101" charset="-122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altLang="zh-CN" sz="2400" b="1" i="1">
                              <a:effectLst/>
                              <a:latin typeface="Cambria Math" panose="02040503050406030204" pitchFamily="18" charset="0"/>
                              <a:ea typeface="等线" panose="02010600030101010101" charset="-122"/>
                              <a:cs typeface="Times New Roman" panose="02020603050405020304" pitchFamily="18" charset="0"/>
                            </a:rPr>
                            <m:t>𝒙</m:t>
                          </m:r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等线" panose="02010600030101010101" charset="-122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altLang="zh-CN" sz="2400" b="1" i="1">
                              <a:effectLst/>
                              <a:latin typeface="Cambria Math" panose="02040503050406030204" pitchFamily="18" charset="0"/>
                              <a:ea typeface="等线" panose="02010600030101010101" charset="-122"/>
                              <a:cs typeface="Times New Roman" panose="02020603050405020304" pitchFamily="18" charset="0"/>
                            </a:rPr>
                            <m:t>𝒂</m:t>
                          </m:r>
                          <m:r>
                            <a:rPr lang="en-US" altLang="zh-CN" sz="2400">
                              <a:effectLst/>
                              <a:latin typeface="Cambria Math" panose="02040503050406030204" pitchFamily="18" charset="0"/>
                              <a:ea typeface="等线" panose="02010600030101010101" charset="-122"/>
                              <a:cs typeface="Times New Roman" panose="02020603050405020304" pitchFamily="18" charset="0"/>
                            </a:rPr>
                            <m:t>)</m:t>
                          </m:r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等线" panose="02010600030101010101" charset="-122"/>
                              <a:cs typeface="Times New Roman" panose="020206030504050203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zh-CN" altLang="zh-CN" sz="24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>
                                  <a:effectLst/>
                                  <a:latin typeface="Cambria Math" panose="02040503050406030204" pitchFamily="18" charset="0"/>
                                  <a:ea typeface="等线" panose="02010600030101010101" charset="-122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sz="2400">
                                  <a:effectLst/>
                                  <a:latin typeface="Cambria Math" panose="02040503050406030204" pitchFamily="18" charset="0"/>
                                  <a:ea typeface="等线" panose="02010600030101010101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altLang="zh-CN" sz="2400">
                              <a:effectLst/>
                              <a:latin typeface="Cambria Math" panose="02040503050406030204" pitchFamily="18" charset="0"/>
                              <a:ea typeface="等线" panose="02010600030101010101" charset="-122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altLang="zh-CN" sz="2400" b="1" i="1">
                              <a:effectLst/>
                              <a:latin typeface="Cambria Math" panose="02040503050406030204" pitchFamily="18" charset="0"/>
                              <a:ea typeface="等线" panose="02010600030101010101" charset="-122"/>
                              <a:cs typeface="Times New Roman" panose="02020603050405020304" pitchFamily="18" charset="0"/>
                            </a:rPr>
                            <m:t>𝒙</m:t>
                          </m:r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等线" panose="02010600030101010101" charset="-122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altLang="zh-CN" sz="2400" b="1" i="1">
                              <a:effectLst/>
                              <a:latin typeface="Cambria Math" panose="02040503050406030204" pitchFamily="18" charset="0"/>
                              <a:ea typeface="等线" panose="02010600030101010101" charset="-122"/>
                              <a:cs typeface="Times New Roman" panose="02020603050405020304" pitchFamily="18" charset="0"/>
                            </a:rPr>
                            <m:t>𝒃</m:t>
                          </m:r>
                          <m:sSup>
                            <m:sSupPr>
                              <m:ctrlPr>
                                <a:rPr lang="zh-CN" altLang="zh-CN" sz="24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>
                                  <a:effectLst/>
                                  <a:latin typeface="Cambria Math" panose="02040503050406030204" pitchFamily="18" charset="0"/>
                                  <a:ea typeface="等线" panose="02010600030101010101" charset="-122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effectLst/>
                                  <a:latin typeface="Cambria Math" panose="02040503050406030204" pitchFamily="18" charset="0"/>
                                  <a:ea typeface="等线" panose="02010600030101010101" charset="-122"/>
                                  <a:cs typeface="Times New Roman" panose="02020603050405020304" pitchFamily="18" charset="0"/>
                                </a:rPr>
                                <m:t>T</m:t>
                              </m:r>
                            </m:sup>
                          </m:sSup>
                          <m:sSup>
                            <m:sSupPr>
                              <m:ctrlPr>
                                <a:rPr lang="zh-CN" altLang="zh-CN" sz="24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1" i="1">
                                  <a:effectLst/>
                                  <a:latin typeface="Cambria Math" panose="02040503050406030204" pitchFamily="18" charset="0"/>
                                  <a:ea typeface="等线" panose="02010600030101010101" charset="-122"/>
                                  <a:cs typeface="Times New Roman" panose="02020603050405020304" pitchFamily="18" charset="0"/>
                                </a:rPr>
                                <m:t>𝑩</m:t>
                              </m:r>
                            </m:e>
                            <m:sup>
                              <m:r>
                                <a:rPr lang="en-US" altLang="zh-CN" sz="2400" i="1">
                                  <a:effectLst/>
                                  <a:latin typeface="Cambria Math" panose="02040503050406030204" pitchFamily="18" charset="0"/>
                                  <a:ea typeface="等线" panose="02010600030101010101" charset="-122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altLang="zh-CN" sz="2400">
                                  <a:effectLst/>
                                  <a:latin typeface="Cambria Math" panose="02040503050406030204" pitchFamily="18" charset="0"/>
                                  <a:ea typeface="等线" panose="02010600030101010101" charset="-122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p>
                          </m:sSup>
                          <m:r>
                            <a:rPr lang="en-US" altLang="zh-CN" sz="2400">
                              <a:effectLst/>
                              <a:latin typeface="Cambria Math" panose="02040503050406030204" pitchFamily="18" charset="0"/>
                              <a:ea typeface="等线" panose="02010600030101010101" charset="-122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altLang="zh-CN" sz="2400" b="1" i="1">
                              <a:effectLst/>
                              <a:latin typeface="Cambria Math" panose="02040503050406030204" pitchFamily="18" charset="0"/>
                              <a:ea typeface="等线" panose="02010600030101010101" charset="-122"/>
                              <a:cs typeface="Times New Roman" panose="02020603050405020304" pitchFamily="18" charset="0"/>
                            </a:rPr>
                            <m:t>𝒙</m:t>
                          </m:r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等线" panose="02010600030101010101" charset="-122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altLang="zh-CN" sz="2400" b="1" i="1">
                              <a:effectLst/>
                              <a:latin typeface="Cambria Math" panose="02040503050406030204" pitchFamily="18" charset="0"/>
                              <a:ea typeface="等线" panose="02010600030101010101" charset="-122"/>
                              <a:cs typeface="Times New Roman" panose="02020603050405020304" pitchFamily="18" charset="0"/>
                            </a:rPr>
                            <m:t>𝒃</m:t>
                          </m:r>
                          <m:r>
                            <a:rPr lang="en-US" altLang="zh-CN" sz="2400">
                              <a:effectLst/>
                              <a:latin typeface="Cambria Math" panose="02040503050406030204" pitchFamily="18" charset="0"/>
                              <a:ea typeface="等线" panose="02010600030101010101" charset="-122"/>
                              <a:cs typeface="Times New Roman" panose="020206030504050203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US" altLang="zh-CN" sz="24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r>
                  <a:rPr lang="en-US" altLang="zh-CN" sz="2400" dirty="0">
                    <a:effectLst/>
                    <a:ea typeface="等线" panose="02010600030101010101" charset="-122"/>
                    <a:cs typeface="Times New Roman" panose="02020603050405020304" pitchFamily="18" charset="0"/>
                  </a:rPr>
                  <a:t>                                         </a:t>
                </a:r>
                <a14:m>
                  <m:oMath xmlns:m="http://schemas.openxmlformats.org/officeDocument/2006/math">
                    <m:r>
                      <a:rPr lang="en-US" altLang="zh-CN" sz="2400" i="1" smtClean="0">
                        <a:effectLst/>
                        <a:latin typeface="Cambria Math" panose="02040503050406030204" pitchFamily="18" charset="0"/>
                        <a:ea typeface="等线" panose="02010600030101010101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400" i="1" smtClean="0">
                        <a:effectLst/>
                        <a:latin typeface="Cambria Math" panose="02040503050406030204" pitchFamily="18" charset="0"/>
                        <a:ea typeface="等线" panose="02010600030101010101" charset="-122"/>
                        <a:cs typeface="Times New Roman" panose="02020603050405020304" pitchFamily="18" charset="0"/>
                      </a:rPr>
                      <m:t>𝑐</m:t>
                    </m:r>
                    <m:r>
                      <a:rPr lang="en-US" altLang="zh-CN" sz="2400" i="1" smtClean="0">
                        <a:effectLst/>
                        <a:latin typeface="Cambria Math" panose="02040503050406030204" pitchFamily="18" charset="0"/>
                        <a:ea typeface="等线" panose="02010600030101010101" charset="-122"/>
                        <a:cs typeface="Times New Roman" panose="02020603050405020304" pitchFamily="18" charset="0"/>
                      </a:rPr>
                      <m:t>𝒩</m:t>
                    </m:r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等线" panose="02010600030101010101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等线" panose="02010600030101010101" charset="-122"/>
                        <a:cs typeface="Times New Roman" panose="02020603050405020304" pitchFamily="18" charset="0"/>
                      </a:rPr>
                      <m:t>𝒙</m:t>
                    </m:r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等线" panose="02010600030101010101" charset="-122"/>
                        <a:cs typeface="Times New Roman" panose="02020603050405020304" pitchFamily="18" charset="0"/>
                      </a:rPr>
                      <m:t>|</m:t>
                    </m:r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等线" panose="02010600030101010101" charset="-122"/>
                        <a:cs typeface="Times New Roman" panose="02020603050405020304" pitchFamily="18" charset="0"/>
                      </a:rPr>
                      <m:t>𝒄</m:t>
                    </m:r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等线" panose="02010600030101010101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等线" panose="02010600030101010101" charset="-122"/>
                        <a:cs typeface="Times New Roman" panose="02020603050405020304" pitchFamily="18" charset="0"/>
                      </a:rPr>
                      <m:t>𝑪</m:t>
                    </m:r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等线" panose="02010600030101010101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altLang="zh-CN" sz="24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effectLst/>
                          <a:latin typeface="Cambria Math" panose="02040503050406030204" pitchFamily="18" charset="0"/>
                          <a:ea typeface="等线" panose="02010600030101010101" charset="-122"/>
                          <a:cs typeface="Times New Roman" panose="02020603050405020304" pitchFamily="18" charset="0"/>
                        </a:rPr>
                        <m:t>𝑪</m:t>
                      </m:r>
                      <m:r>
                        <a:rPr lang="en-US" altLang="zh-CN" sz="2400">
                          <a:effectLst/>
                          <a:latin typeface="Cambria Math" panose="02040503050406030204" pitchFamily="18" charset="0"/>
                          <a:ea typeface="等线" panose="02010600030101010101" charset="-122"/>
                          <a:cs typeface="Times New Roman" panose="02020603050405020304" pitchFamily="18" charset="0"/>
                        </a:rPr>
                        <m:t>=</m:t>
                      </m:r>
                      <m:sSup>
                        <m:sSup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zh-CN" altLang="zh-CN" sz="24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zh-CN" altLang="zh-CN" sz="2400" i="1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b="1" i="1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charset="-122"/>
                                      <a:cs typeface="Times New Roman" panose="02020603050405020304" pitchFamily="18" charset="0"/>
                                    </a:rPr>
                                    <m:t>𝑨</m:t>
                                  </m:r>
                                </m:e>
                                <m:sup>
                                  <m:r>
                                    <a:rPr lang="en-US" altLang="zh-CN" sz="2400" i="1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charset="-122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sz="24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charset="-122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p>
                              </m:sSup>
                              <m:r>
                                <a:rPr lang="en-US" altLang="zh-CN" sz="2400">
                                  <a:effectLst/>
                                  <a:latin typeface="Cambria Math" panose="02040503050406030204" pitchFamily="18" charset="0"/>
                                  <a:ea typeface="等线" panose="02010600030101010101" charset="-122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zh-CN" altLang="zh-CN" sz="2400" i="1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b="1" i="1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charset="-122"/>
                                      <a:cs typeface="Times New Roman" panose="02020603050405020304" pitchFamily="18" charset="0"/>
                                    </a:rPr>
                                    <m:t>𝑩</m:t>
                                  </m:r>
                                </m:e>
                                <m:sup>
                                  <m:r>
                                    <a:rPr lang="en-US" altLang="zh-CN" sz="2400" i="1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charset="-122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sz="24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charset="-122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等线" panose="02010600030101010101" charset="-122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altLang="zh-CN" sz="2400">
                              <a:effectLst/>
                              <a:latin typeface="Cambria Math" panose="02040503050406030204" pitchFamily="18" charset="0"/>
                              <a:ea typeface="等线" panose="02010600030101010101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en-US" altLang="zh-CN" sz="24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effectLst/>
                          <a:latin typeface="Cambria Math" panose="02040503050406030204" pitchFamily="18" charset="0"/>
                          <a:ea typeface="等线" panose="02010600030101010101" charset="-122"/>
                          <a:cs typeface="Times New Roman" panose="02020603050405020304" pitchFamily="18" charset="0"/>
                        </a:rPr>
                        <m:t>𝒄</m:t>
                      </m:r>
                      <m:r>
                        <a:rPr lang="en-US" altLang="zh-CN" sz="2400">
                          <a:effectLst/>
                          <a:latin typeface="Cambria Math" panose="02040503050406030204" pitchFamily="18" charset="0"/>
                          <a:ea typeface="等线" panose="02010600030101010101" charset="-122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CN" sz="2400" b="1" i="1">
                          <a:effectLst/>
                          <a:latin typeface="Cambria Math" panose="02040503050406030204" pitchFamily="18" charset="0"/>
                          <a:ea typeface="等线" panose="02010600030101010101" charset="-122"/>
                          <a:cs typeface="Times New Roman" panose="02020603050405020304" pitchFamily="18" charset="0"/>
                        </a:rPr>
                        <m:t>𝑪</m:t>
                      </m:r>
                      <m:d>
                        <m:d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zh-CN" altLang="zh-CN" sz="24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1" i="1">
                                  <a:effectLst/>
                                  <a:latin typeface="Cambria Math" panose="02040503050406030204" pitchFamily="18" charset="0"/>
                                  <a:ea typeface="等线" panose="02010600030101010101" charset="-122"/>
                                  <a:cs typeface="Times New Roman" panose="02020603050405020304" pitchFamily="18" charset="0"/>
                                </a:rPr>
                                <m:t>𝑨</m:t>
                              </m:r>
                            </m:e>
                            <m:sup>
                              <m:r>
                                <a:rPr lang="en-US" altLang="zh-CN" sz="2400" i="1">
                                  <a:effectLst/>
                                  <a:latin typeface="Cambria Math" panose="02040503050406030204" pitchFamily="18" charset="0"/>
                                  <a:ea typeface="等线" panose="02010600030101010101" charset="-122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altLang="zh-CN" sz="2400">
                                  <a:effectLst/>
                                  <a:latin typeface="Cambria Math" panose="02040503050406030204" pitchFamily="18" charset="0"/>
                                  <a:ea typeface="等线" panose="02010600030101010101" charset="-122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p>
                          </m:sSup>
                          <m:r>
                            <a:rPr lang="en-US" altLang="zh-CN" sz="2400" b="1" i="1">
                              <a:effectLst/>
                              <a:latin typeface="Cambria Math" panose="02040503050406030204" pitchFamily="18" charset="0"/>
                              <a:ea typeface="等线" panose="02010600030101010101" charset="-122"/>
                              <a:cs typeface="Times New Roman" panose="02020603050405020304" pitchFamily="18" charset="0"/>
                            </a:rPr>
                            <m:t>𝒂</m:t>
                          </m:r>
                          <m:r>
                            <a:rPr lang="en-US" altLang="zh-CN" sz="2400">
                              <a:effectLst/>
                              <a:latin typeface="Cambria Math" panose="02040503050406030204" pitchFamily="18" charset="0"/>
                              <a:ea typeface="等线" panose="02010600030101010101" charset="-122"/>
                              <a:cs typeface="Times New Roman" panose="020206030504050203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zh-CN" altLang="zh-CN" sz="24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1" i="1">
                                  <a:effectLst/>
                                  <a:latin typeface="Cambria Math" panose="02040503050406030204" pitchFamily="18" charset="0"/>
                                  <a:ea typeface="等线" panose="02010600030101010101" charset="-122"/>
                                  <a:cs typeface="Times New Roman" panose="02020603050405020304" pitchFamily="18" charset="0"/>
                                </a:rPr>
                                <m:t>𝑩</m:t>
                              </m:r>
                            </m:e>
                            <m:sup>
                              <m:r>
                                <a:rPr lang="en-US" altLang="zh-CN" sz="2400" i="1">
                                  <a:effectLst/>
                                  <a:latin typeface="Cambria Math" panose="02040503050406030204" pitchFamily="18" charset="0"/>
                                  <a:ea typeface="等线" panose="02010600030101010101" charset="-122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altLang="zh-CN" sz="2400">
                                  <a:effectLst/>
                                  <a:latin typeface="Cambria Math" panose="02040503050406030204" pitchFamily="18" charset="0"/>
                                  <a:ea typeface="等线" panose="02010600030101010101" charset="-122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p>
                          </m:sSup>
                          <m:r>
                            <a:rPr lang="en-US" altLang="zh-CN" sz="2400" b="1" i="1">
                              <a:effectLst/>
                              <a:latin typeface="Cambria Math" panose="02040503050406030204" pitchFamily="18" charset="0"/>
                              <a:ea typeface="等线" panose="02010600030101010101" charset="-122"/>
                              <a:cs typeface="Times New Roman" panose="02020603050405020304" pitchFamily="18" charset="0"/>
                            </a:rPr>
                            <m:t>𝒃</m:t>
                          </m:r>
                        </m:e>
                      </m:d>
                    </m:oMath>
                  </m:oMathPara>
                </a14:m>
                <a:endParaRPr lang="en-US" altLang="zh-CN" sz="24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400" i="1" smtClean="0">
                          <a:effectLst/>
                          <a:latin typeface="Cambria Math" panose="02040503050406030204" pitchFamily="18" charset="0"/>
                          <a:ea typeface="等线" panose="02010600030101010101" charset="-122"/>
                          <a:cs typeface="Times New Roman" panose="02020603050405020304" pitchFamily="18" charset="0"/>
                        </a:rPr>
                        <m:t>𝑐</m:t>
                      </m:r>
                      <m:r>
                        <a:rPr lang="en-US" altLang="zh-CN" sz="2400">
                          <a:effectLst/>
                          <a:latin typeface="Cambria Math" panose="02040503050406030204" pitchFamily="18" charset="0"/>
                          <a:ea typeface="等线" panose="02010600030101010101" charset="-122"/>
                          <a:cs typeface="Times New Roman" panose="02020603050405020304" pitchFamily="18" charset="0"/>
                        </a:rPr>
                        <m:t>=(2</m:t>
                      </m:r>
                      <m:r>
                        <a:rPr lang="en-US" altLang="zh-CN" sz="2400" i="1">
                          <a:effectLst/>
                          <a:latin typeface="Cambria Math" panose="02040503050406030204" pitchFamily="18" charset="0"/>
                          <a:ea typeface="等线" panose="02010600030101010101" charset="-122"/>
                          <a:cs typeface="Times New Roman" panose="02020603050405020304" pitchFamily="18" charset="0"/>
                        </a:rPr>
                        <m:t>𝜋</m:t>
                      </m:r>
                      <m:sSup>
                        <m:sSup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>
                              <a:effectLst/>
                              <a:latin typeface="Cambria Math" panose="02040503050406030204" pitchFamily="18" charset="0"/>
                              <a:ea typeface="等线" panose="02010600030101010101" charset="-122"/>
                              <a:cs typeface="Times New Roman" panose="020206030504050203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等线" panose="02010600030101010101" charset="-122"/>
                              <a:cs typeface="Times New Roman" panose="020206030504050203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zh-CN" altLang="zh-CN" sz="24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i="1">
                                  <a:effectLst/>
                                  <a:latin typeface="Cambria Math" panose="02040503050406030204" pitchFamily="18" charset="0"/>
                                  <a:ea typeface="等线" panose="02010600030101010101" charset="-122"/>
                                  <a:cs typeface="Times New Roman" panose="02020603050405020304" pitchFamily="18" charset="0"/>
                                </a:rPr>
                                <m:t>𝐷</m:t>
                              </m:r>
                            </m:num>
                            <m:den>
                              <m:r>
                                <a:rPr lang="en-US" altLang="zh-CN" sz="2400">
                                  <a:effectLst/>
                                  <a:latin typeface="Cambria Math" panose="02040503050406030204" pitchFamily="18" charset="0"/>
                                  <a:ea typeface="等线" panose="02010600030101010101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r>
                        <a:rPr lang="en-US" altLang="zh-CN" sz="2400">
                          <a:effectLst/>
                          <a:latin typeface="Cambria Math" panose="02040503050406030204" pitchFamily="18" charset="0"/>
                          <a:ea typeface="等线" panose="02010600030101010101" charset="-122"/>
                          <a:cs typeface="Times New Roman" panose="02020603050405020304" pitchFamily="18" charset="0"/>
                        </a:rPr>
                        <m:t>|</m:t>
                      </m:r>
                      <m:r>
                        <a:rPr lang="en-US" altLang="zh-CN" sz="2400" b="1" i="1">
                          <a:effectLst/>
                          <a:latin typeface="Cambria Math" panose="02040503050406030204" pitchFamily="18" charset="0"/>
                          <a:ea typeface="等线" panose="02010600030101010101" charset="-122"/>
                          <a:cs typeface="Times New Roman" panose="02020603050405020304" pitchFamily="18" charset="0"/>
                        </a:rPr>
                        <m:t>𝑨</m:t>
                      </m:r>
                      <m:r>
                        <a:rPr lang="en-US" altLang="zh-CN" sz="2400">
                          <a:effectLst/>
                          <a:latin typeface="Cambria Math" panose="02040503050406030204" pitchFamily="18" charset="0"/>
                          <a:ea typeface="等线" panose="02010600030101010101" charset="-122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altLang="zh-CN" sz="2400" b="1" i="1">
                          <a:effectLst/>
                          <a:latin typeface="Cambria Math" panose="02040503050406030204" pitchFamily="18" charset="0"/>
                          <a:ea typeface="等线" panose="02010600030101010101" charset="-122"/>
                          <a:cs typeface="Times New Roman" panose="02020603050405020304" pitchFamily="18" charset="0"/>
                        </a:rPr>
                        <m:t>𝑩</m:t>
                      </m:r>
                      <m:sSup>
                        <m:sSup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>
                              <a:effectLst/>
                              <a:latin typeface="Cambria Math" panose="02040503050406030204" pitchFamily="18" charset="0"/>
                              <a:ea typeface="等线" panose="02010600030101010101" charset="-122"/>
                              <a:cs typeface="Times New Roman" panose="02020603050405020304" pitchFamily="18" charset="0"/>
                            </a:rPr>
                            <m:t>|</m:t>
                          </m:r>
                        </m:e>
                        <m:sup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等线" panose="02010600030101010101" charset="-122"/>
                              <a:cs typeface="Times New Roman" panose="020206030504050203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zh-CN" altLang="zh-CN" sz="24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>
                                  <a:effectLst/>
                                  <a:latin typeface="Cambria Math" panose="02040503050406030204" pitchFamily="18" charset="0"/>
                                  <a:ea typeface="等线" panose="02010600030101010101" charset="-122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sz="2400">
                                  <a:effectLst/>
                                  <a:latin typeface="Cambria Math" panose="02040503050406030204" pitchFamily="18" charset="0"/>
                                  <a:ea typeface="等线" panose="02010600030101010101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r>
                        <m:rPr>
                          <m:sty m:val="p"/>
                        </m:rPr>
                        <a:rPr lang="en-US" altLang="zh-CN" sz="2400">
                          <a:effectLst/>
                          <a:latin typeface="Cambria Math" panose="02040503050406030204" pitchFamily="18" charset="0"/>
                          <a:ea typeface="等线" panose="02010600030101010101" charset="-122"/>
                          <a:cs typeface="Times New Roman" panose="02020603050405020304" pitchFamily="18" charset="0"/>
                        </a:rPr>
                        <m:t>exp</m:t>
                      </m:r>
                      <m:r>
                        <a:rPr lang="en-US" altLang="zh-CN" sz="2400">
                          <a:effectLst/>
                          <a:latin typeface="Cambria Math" panose="02040503050406030204" pitchFamily="18" charset="0"/>
                          <a:ea typeface="等线" panose="02010600030101010101" charset="-122"/>
                          <a:cs typeface="Times New Roman" panose="02020603050405020304" pitchFamily="18" charset="0"/>
                        </a:rPr>
                        <m:t>⁡</m:t>
                      </m:r>
                      <m:d>
                        <m:d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等线" panose="02010600030101010101" charset="-122"/>
                              <a:cs typeface="Times New Roman" panose="020206030504050203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zh-CN" altLang="zh-CN" sz="24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>
                                  <a:effectLst/>
                                  <a:latin typeface="Cambria Math" panose="02040503050406030204" pitchFamily="18" charset="0"/>
                                  <a:ea typeface="等线" panose="02010600030101010101" charset="-122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sz="2400">
                                  <a:effectLst/>
                                  <a:latin typeface="Cambria Math" panose="02040503050406030204" pitchFamily="18" charset="0"/>
                                  <a:ea typeface="等线" panose="02010600030101010101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altLang="zh-CN" sz="2400">
                              <a:effectLst/>
                              <a:latin typeface="Cambria Math" panose="02040503050406030204" pitchFamily="18" charset="0"/>
                              <a:ea typeface="等线" panose="02010600030101010101" charset="-122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altLang="zh-CN" sz="2400" b="1" i="1">
                              <a:effectLst/>
                              <a:latin typeface="Cambria Math" panose="02040503050406030204" pitchFamily="18" charset="0"/>
                              <a:ea typeface="等线" panose="02010600030101010101" charset="-122"/>
                              <a:cs typeface="Times New Roman" panose="02020603050405020304" pitchFamily="18" charset="0"/>
                            </a:rPr>
                            <m:t>𝒂</m:t>
                          </m:r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等线" panose="02010600030101010101" charset="-122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altLang="zh-CN" sz="2400" b="1" i="1">
                              <a:effectLst/>
                              <a:latin typeface="Cambria Math" panose="02040503050406030204" pitchFamily="18" charset="0"/>
                              <a:ea typeface="等线" panose="02010600030101010101" charset="-122"/>
                              <a:cs typeface="Times New Roman" panose="02020603050405020304" pitchFamily="18" charset="0"/>
                            </a:rPr>
                            <m:t>𝒃</m:t>
                          </m:r>
                          <m:sSup>
                            <m:sSupPr>
                              <m:ctrlPr>
                                <a:rPr lang="zh-CN" altLang="zh-CN" sz="24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>
                                  <a:effectLst/>
                                  <a:latin typeface="Cambria Math" panose="02040503050406030204" pitchFamily="18" charset="0"/>
                                  <a:ea typeface="等线" panose="02010600030101010101" charset="-122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effectLst/>
                                  <a:latin typeface="Cambria Math" panose="02040503050406030204" pitchFamily="18" charset="0"/>
                                  <a:ea typeface="等线" panose="02010600030101010101" charset="-122"/>
                                  <a:cs typeface="Times New Roman" panose="02020603050405020304" pitchFamily="18" charset="0"/>
                                </a:rPr>
                                <m:t>T</m:t>
                              </m:r>
                            </m:sup>
                          </m:sSup>
                          <m:r>
                            <a:rPr lang="en-US" altLang="zh-CN" sz="2400">
                              <a:effectLst/>
                              <a:latin typeface="Cambria Math" panose="02040503050406030204" pitchFamily="18" charset="0"/>
                              <a:ea typeface="等线" panose="02010600030101010101" charset="-122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altLang="zh-CN" sz="2400" b="1" i="1">
                              <a:effectLst/>
                              <a:latin typeface="Cambria Math" panose="02040503050406030204" pitchFamily="18" charset="0"/>
                              <a:ea typeface="等线" panose="02010600030101010101" charset="-122"/>
                              <a:cs typeface="Times New Roman" panose="02020603050405020304" pitchFamily="18" charset="0"/>
                            </a:rPr>
                            <m:t>𝑨</m:t>
                          </m:r>
                          <m:r>
                            <a:rPr lang="en-US" altLang="zh-CN" sz="2400">
                              <a:effectLst/>
                              <a:latin typeface="Cambria Math" panose="02040503050406030204" pitchFamily="18" charset="0"/>
                              <a:ea typeface="等线" panose="02010600030101010101" charset="-122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altLang="zh-CN" sz="2400" b="1" i="1">
                              <a:effectLst/>
                              <a:latin typeface="Cambria Math" panose="02040503050406030204" pitchFamily="18" charset="0"/>
                              <a:ea typeface="等线" panose="02010600030101010101" charset="-122"/>
                              <a:cs typeface="Times New Roman" panose="02020603050405020304" pitchFamily="18" charset="0"/>
                            </a:rPr>
                            <m:t>𝑩</m:t>
                          </m:r>
                          <m:sSup>
                            <m:sSupPr>
                              <m:ctrlPr>
                                <a:rPr lang="zh-CN" altLang="zh-CN" sz="24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>
                                  <a:effectLst/>
                                  <a:latin typeface="Cambria Math" panose="02040503050406030204" pitchFamily="18" charset="0"/>
                                  <a:ea typeface="等线" panose="02010600030101010101" charset="-122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zh-CN" sz="2400" i="1">
                                  <a:effectLst/>
                                  <a:latin typeface="Cambria Math" panose="02040503050406030204" pitchFamily="18" charset="0"/>
                                  <a:ea typeface="等线" panose="02010600030101010101" charset="-122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altLang="zh-CN" sz="2400">
                                  <a:effectLst/>
                                  <a:latin typeface="Cambria Math" panose="02040503050406030204" pitchFamily="18" charset="0"/>
                                  <a:ea typeface="等线" panose="02010600030101010101" charset="-122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p>
                          </m:sSup>
                          <m:r>
                            <a:rPr lang="en-US" altLang="zh-CN" sz="2400">
                              <a:effectLst/>
                              <a:latin typeface="Cambria Math" panose="02040503050406030204" pitchFamily="18" charset="0"/>
                              <a:ea typeface="等线" panose="02010600030101010101" charset="-122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altLang="zh-CN" sz="2400" b="1" i="1">
                              <a:effectLst/>
                              <a:latin typeface="Cambria Math" panose="02040503050406030204" pitchFamily="18" charset="0"/>
                              <a:ea typeface="等线" panose="02010600030101010101" charset="-122"/>
                              <a:cs typeface="Times New Roman" panose="02020603050405020304" pitchFamily="18" charset="0"/>
                            </a:rPr>
                            <m:t>𝒂</m:t>
                          </m:r>
                          <m:r>
                            <a:rPr lang="en-US" altLang="zh-CN" sz="2400" b="0" i="1" smtClean="0">
                              <a:effectLst/>
                              <a:latin typeface="Cambria Math" panose="02040503050406030204" pitchFamily="18" charset="0"/>
                              <a:ea typeface="等线" panose="02010600030101010101" charset="-122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altLang="zh-CN" sz="2400" b="1" i="1">
                              <a:effectLst/>
                              <a:latin typeface="Cambria Math" panose="02040503050406030204" pitchFamily="18" charset="0"/>
                              <a:ea typeface="等线" panose="02010600030101010101" charset="-122"/>
                              <a:cs typeface="Times New Roman" panose="02020603050405020304" pitchFamily="18" charset="0"/>
                            </a:rPr>
                            <m:t>𝒃</m:t>
                          </m:r>
                          <m:r>
                            <a:rPr lang="en-US" altLang="zh-CN" sz="2400">
                              <a:effectLst/>
                              <a:latin typeface="Cambria Math" panose="02040503050406030204" pitchFamily="18" charset="0"/>
                              <a:ea typeface="等线" panose="02010600030101010101" charset="-122"/>
                              <a:cs typeface="Times New Roman" panose="020206030504050203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US" altLang="zh-CN" sz="24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r>
                  <a:rPr lang="en-US" altLang="zh-CN" sz="2400" dirty="0">
                    <a:effectLst/>
                    <a:ea typeface="等线" panose="02010600030101010101" charset="-122"/>
                    <a:cs typeface="Times New Roman" panose="02020603050405020304" pitchFamily="18" charset="0"/>
                  </a:rPr>
                  <a:t>   </a:t>
                </a:r>
                <a14:m>
                  <m:oMath xmlns:m="http://schemas.openxmlformats.org/officeDocument/2006/math">
                    <m:r>
                      <a:rPr lang="en-US" altLang="zh-CN" sz="2400" smtClean="0">
                        <a:effectLst/>
                        <a:latin typeface="Cambria Math" panose="02040503050406030204" pitchFamily="18" charset="0"/>
                        <a:ea typeface="等线" panose="02010600030101010101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等线" panose="02010600030101010101" charset="-122"/>
                        <a:cs typeface="Times New Roman" panose="02020603050405020304" pitchFamily="18" charset="0"/>
                      </a:rPr>
                      <m:t>𝒩</m:t>
                    </m:r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等线" panose="02010600030101010101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等线" panose="02010600030101010101" charset="-122"/>
                        <a:cs typeface="Times New Roman" panose="02020603050405020304" pitchFamily="18" charset="0"/>
                      </a:rPr>
                      <m:t>𝒂</m:t>
                    </m:r>
                    <m:r>
                      <a:rPr lang="en-US" altLang="zh-CN" sz="2400" b="0" i="0" smtClean="0">
                        <a:effectLst/>
                        <a:latin typeface="Cambria Math" panose="02040503050406030204" pitchFamily="18" charset="0"/>
                        <a:ea typeface="等线" panose="02010600030101010101" charset="-122"/>
                        <a:cs typeface="Times New Roman" panose="02020603050405020304" pitchFamily="18" charset="0"/>
                      </a:rPr>
                      <m:t>|</m:t>
                    </m:r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等线" panose="02010600030101010101" charset="-122"/>
                        <a:cs typeface="Times New Roman" panose="02020603050405020304" pitchFamily="18" charset="0"/>
                      </a:rPr>
                      <m:t>𝒃</m:t>
                    </m:r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等线" panose="02010600030101010101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等线" panose="02010600030101010101" charset="-122"/>
                        <a:cs typeface="Times New Roman" panose="02020603050405020304" pitchFamily="18" charset="0"/>
                      </a:rPr>
                      <m:t>𝑨</m:t>
                    </m:r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等线" panose="02010600030101010101" charset="-122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等线" panose="02010600030101010101" charset="-122"/>
                        <a:cs typeface="Times New Roman" panose="02020603050405020304" pitchFamily="18" charset="0"/>
                      </a:rPr>
                      <m:t>𝑩</m:t>
                    </m:r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等线" panose="02010600030101010101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zh-CN" altLang="en-US" sz="24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233" y="1822476"/>
                <a:ext cx="8003117" cy="3764364"/>
              </a:xfrm>
              <a:prstGeom prst="rect">
                <a:avLst/>
              </a:prstGeom>
              <a:blipFill rotWithShape="1">
                <a:blip r:embed="rId3"/>
                <a:stretch>
                  <a:fillRect l="-5" t="-1" b="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281111"/>
          </a:xfrm>
        </p:spPr>
        <p:txBody>
          <a:bodyPr>
            <a:normAutofit/>
          </a:bodyPr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正态分布变形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altLang="zh-CN" sz="2400" b="1" dirty="0"/>
                  <a:t>		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zh-CN" altLang="en-US" sz="2400" b="0" i="1" smtClean="0">
                        <a:latin typeface="Cambria Math" panose="02040503050406030204" pitchFamily="18" charset="0"/>
                      </a:rPr>
                      <m:t>𝒩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𝝁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400" b="1" i="0" smtClean="0">
                        <a:latin typeface="Cambria Math" panose="02040503050406030204" pitchFamily="18" charset="0"/>
                      </a:rPr>
                      <m:t>𝚺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24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altLang="zh-CN" sz="2400" b="1" dirty="0"/>
                  <a:t>                           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𝑨𝒙</m:t>
                    </m:r>
                  </m:oMath>
                </a14:m>
                <a:endParaRPr lang="en-US" altLang="zh-CN" sz="2400" b="1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altLang="zh-CN" sz="2400" b="0" dirty="0"/>
                  <a:t>                    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d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zh-CN" altLang="en-US" sz="2400" b="0" i="1" smtClean="0">
                        <a:latin typeface="Cambria Math" panose="02040503050406030204" pitchFamily="18" charset="0"/>
                      </a:rPr>
                      <m:t>𝒩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𝝁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altLang="zh-CN" sz="2400" b="1" i="0" smtClean="0">
                        <a:latin typeface="Cambria Math" panose="02040503050406030204" pitchFamily="18" charset="0"/>
                      </a:rPr>
                      <m:t>𝚺</m:t>
                    </m:r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2400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24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altLang="zh-CN" sz="2400" dirty="0"/>
                  <a:t>	        </a:t>
                </a:r>
                <a14:m>
                  <m:oMath xmlns:m="http://schemas.openxmlformats.org/officeDocument/2006/math">
                    <m:r>
                      <a:rPr lang="zh-CN" altLang="en-US" sz="2400" i="1" smtClean="0"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𝑨𝒙</m:t>
                        </m:r>
                      </m:e>
                    </m:d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𝝁</m:t>
                    </m:r>
                  </m:oMath>
                </a14:m>
                <a:endParaRPr lang="en-US" altLang="zh-CN" sz="2400" b="1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zh-CN" altLang="en-US" sz="2400" dirty="0"/>
                  <a:t>                      </a:t>
                </a:r>
                <a14:m>
                  <m:oMath xmlns:m="http://schemas.openxmlformats.org/officeDocument/2006/math">
                    <m:r>
                      <a:rPr lang="zh-CN" altLang="en-US" sz="2400" i="1" smtClean="0">
                        <a:latin typeface="Cambria Math" panose="02040503050406030204" pitchFamily="18" charset="0"/>
                      </a:rPr>
                      <m:t>𝕍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d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𝕍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𝑨𝒙</m:t>
                        </m:r>
                      </m:e>
                    </m:d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1" i="1">
                        <a:latin typeface="Cambria Math" panose="02040503050406030204" pitchFamily="18" charset="0"/>
                      </a:rPr>
                      <m:t>𝑨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𝕍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1" i="1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altLang="zh-CN" sz="2400" b="1" i="1">
                        <a:latin typeface="Cambria Math" panose="02040503050406030204" pitchFamily="18" charset="0"/>
                      </a:rPr>
                      <m:t>𝚺</m:t>
                    </m:r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</m:oMath>
                </a14:m>
                <a:endParaRPr lang="en-US" altLang="zh-CN" sz="24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zh-CN" altLang="en-US" sz="2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向量的期望是向量，向量的方差就是协方差矩阵</a:t>
                </a:r>
                <a:endParaRPr lang="en-US" altLang="zh-CN" sz="24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zh-CN" altLang="en-US" sz="2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如果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i="1" dirty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X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∈</m:t>
                    </m:r>
                    <m:sSup>
                      <m:sSup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pPr>
                      <m:e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𝑅</m:t>
                        </m:r>
                      </m:e>
                      <m:sup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𝑛</m:t>
                        </m:r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×1</m:t>
                        </m:r>
                      </m:sup>
                    </m:sSup>
                  </m:oMath>
                </a14:m>
                <a:r>
                  <a:rPr lang="en-US" altLang="zh-CN" sz="2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,</a:t>
                </a:r>
                <a:r>
                  <a:rPr lang="zh-CN" altLang="en-US" sz="2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那么</a:t>
                </a:r>
                <a14:m>
                  <m:oMath xmlns:m="http://schemas.openxmlformats.org/officeDocument/2006/math"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𝕍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𝔼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</m:d>
                          </m:e>
                        </m:d>
                        <m:sSup>
                          <m:sSup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  <m:t>𝔼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e>
                    </m:d>
                  </m:oMath>
                </a14:m>
                <a:endParaRPr lang="en-US" altLang="zh-CN" sz="2400" b="0" dirty="0">
                  <a:latin typeface="黑体" panose="02010609060101010101" pitchFamily="49" charset="-122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zh-CN" altLang="en-US" sz="2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复杂的协方差关系，本质是独立的变量线性组合的结果。</a:t>
                </a:r>
                <a:endParaRPr lang="en-US" altLang="zh-CN" sz="24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b="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3E5DE-81CB-4440-8C3B-9A8802DA100B}" type="slidenum">
              <a:rPr lang="zh-CN" altLang="en-US" smtClean="0"/>
              <a:t>38</a:t>
            </a:fld>
            <a:endParaRPr lang="zh-CN" altLang="en-US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263649"/>
          </a:xfrm>
        </p:spPr>
        <p:txBody>
          <a:bodyPr>
            <a:normAutofit/>
          </a:bodyPr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采样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3E5DE-81CB-4440-8C3B-9A8802DA100B}" type="slidenum">
              <a:rPr lang="zh-CN" altLang="en-US" smtClean="0"/>
              <a:t>39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581025" y="1857375"/>
                <a:ext cx="7696200" cy="46730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Bef>
                    <a:spcPts val="1000"/>
                  </a:spcBef>
                </a:pPr>
                <a:r>
                  <a:rPr lang="en-US" altLang="zh-CN" sz="28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    </a:t>
                </a:r>
                <a:r>
                  <a:rPr lang="zh-CN" altLang="en-US" sz="28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为了从多元正态分布</a:t>
                </a:r>
                <a14:m>
                  <m:oMath xmlns:m="http://schemas.openxmlformats.org/officeDocument/2006/math">
                    <m:r>
                      <a:rPr lang="zh-CN" altLang="en-US" sz="2800" b="0" i="1" smtClean="0">
                        <a:latin typeface="Cambria Math" panose="02040503050406030204" pitchFamily="18" charset="0"/>
                      </a:rPr>
                      <m:t>𝒩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𝝁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800" b="1" i="0" smtClean="0">
                        <a:latin typeface="Cambria Math" panose="02040503050406030204" pitchFamily="18" charset="0"/>
                      </a:rPr>
                      <m:t>𝚺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8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中获得样本，我们可以使用高斯随机变量的线性变换的性质：如果</a:t>
                </a:r>
                <a14:m>
                  <m:oMath xmlns:m="http://schemas.openxmlformats.org/officeDocument/2006/math"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sz="2800" b="0" i="1" dirty="0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zh-CN" altLang="en-US" sz="2800" i="1">
                        <a:latin typeface="Cambria Math" panose="02040503050406030204" pitchFamily="18" charset="0"/>
                      </a:rPr>
                      <m:t>𝒩</m:t>
                    </m:r>
                    <m:r>
                      <a:rPr lang="en-US" altLang="zh-CN" sz="28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altLang="zh-CN" sz="28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𝑰</m:t>
                    </m:r>
                    <m:r>
                      <a:rPr lang="en-US" altLang="zh-CN" sz="28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8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，则</a:t>
                </a: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800" b="1" i="1" dirty="0" err="1" smtClean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sz="2800" i="1" dirty="0" err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𝝁</m:t>
                    </m:r>
                  </m:oMath>
                </a14:m>
                <a:r>
                  <a:rPr lang="zh-CN" altLang="en-US" sz="28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是高斯分布，其中</a:t>
                </a: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𝑨</m:t>
                    </m:r>
                    <m:sSup>
                      <m:sSupPr>
                        <m:ctrlP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b="1" i="1" dirty="0" smtClean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2800" b="0" i="0" dirty="0" smtClean="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800" b="1" i="0" dirty="0" smtClean="0">
                        <a:latin typeface="Cambria Math" panose="02040503050406030204" pitchFamily="18" charset="0"/>
                      </a:rPr>
                      <m:t>𝚺</m:t>
                    </m:r>
                  </m:oMath>
                </a14:m>
                <a:r>
                  <a:rPr lang="zh-CN" altLang="en-US" sz="28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，其均值是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𝝁</m:t>
                    </m:r>
                  </m:oMath>
                </a14:m>
                <a:r>
                  <a:rPr lang="zh-CN" altLang="en-US" sz="28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，协方差矩阵是</a:t>
                </a:r>
                <a14:m>
                  <m:oMath xmlns:m="http://schemas.openxmlformats.org/officeDocument/2006/math">
                    <m:r>
                      <a:rPr lang="en-US" altLang="zh-CN" sz="2800" b="1" dirty="0">
                        <a:latin typeface="Cambria Math" panose="02040503050406030204" pitchFamily="18" charset="0"/>
                      </a:rPr>
                      <m:t>𝚺</m:t>
                    </m:r>
                  </m:oMath>
                </a14:m>
                <a:r>
                  <a:rPr lang="zh-CN" altLang="en-US" sz="28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。</a:t>
                </a:r>
                <a:endParaRPr lang="en-US" altLang="zh-CN" sz="28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>
                  <a:spcBef>
                    <a:spcPts val="1000"/>
                  </a:spcBef>
                </a:pPr>
                <a:endParaRPr lang="en-US" altLang="zh-CN" sz="28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>
                  <a:spcBef>
                    <a:spcPts val="1000"/>
                  </a:spcBef>
                </a:pPr>
                <a14:m>
                  <m:oMath xmlns:m="http://schemas.openxmlformats.org/officeDocument/2006/math"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zh-CN" altLang="en-US" sz="28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的一个方便的选择是使用协方差矩阵</a:t>
                </a:r>
                <a14:m>
                  <m:oMath xmlns:m="http://schemas.openxmlformats.org/officeDocument/2006/math">
                    <m:r>
                      <a:rPr lang="en-US" altLang="zh-CN" sz="2800" b="1" dirty="0">
                        <a:latin typeface="Cambria Math" panose="02040503050406030204" pitchFamily="18" charset="0"/>
                      </a:rPr>
                      <m:t>𝚺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𝑨</m:t>
                    </m:r>
                    <m:sSup>
                      <m:sSupPr>
                        <m:ctrlPr>
                          <a:rPr lang="en-US" altLang="zh-CN" sz="28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b="1" i="1" dirty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2800" dirty="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</m:oMath>
                </a14:m>
                <a:r>
                  <a:rPr lang="zh-CN" altLang="en-US" sz="28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的</a:t>
                </a:r>
                <a:r>
                  <a:rPr lang="en-US" altLang="zh-CN" sz="28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Cholesky</a:t>
                </a:r>
                <a:r>
                  <a:rPr lang="zh-CN" altLang="en-US" sz="28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分解。</a:t>
                </a:r>
                <a:r>
                  <a:rPr lang="en-US" altLang="zh-CN" sz="28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Cholesky</a:t>
                </a:r>
                <a:r>
                  <a:rPr lang="zh-CN" altLang="en-US" sz="28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分解的优点是</a:t>
                </a:r>
                <a14:m>
                  <m:oMath xmlns:m="http://schemas.openxmlformats.org/officeDocument/2006/math"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zh-CN" altLang="en-US" sz="28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是三角的，从而实现高效的计算。</a:t>
                </a:r>
                <a:endParaRPr lang="en-US" altLang="zh-CN" sz="28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r>
                  <a:rPr lang="en-US" altLang="zh-CN" sz="28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Cholesky</a:t>
                </a:r>
                <a:r>
                  <a:rPr lang="zh-CN" altLang="en-US" sz="28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分解：把每个变量拆成多个独立变量</a:t>
                </a:r>
                <a:endParaRPr lang="en-US" altLang="zh-CN" sz="28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r>
                  <a:rPr lang="en-US" altLang="zh-CN" sz="28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QR</a:t>
                </a:r>
                <a:r>
                  <a:rPr lang="zh-CN" altLang="en-US" sz="28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：          把每个向量拆成多个正交向量</a:t>
                </a:r>
                <a:endParaRPr lang="en-US" altLang="zh-CN" sz="28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025" y="1857375"/>
                <a:ext cx="7696200" cy="4673074"/>
              </a:xfrm>
              <a:prstGeom prst="rect">
                <a:avLst/>
              </a:prstGeom>
              <a:blipFill rotWithShape="1">
                <a:blip r:embed="rId3"/>
                <a:stretch>
                  <a:fillRect b="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大纲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3200" dirty="0"/>
              <a:t>概率</a:t>
            </a:r>
            <a:r>
              <a:rPr lang="en-US" altLang="zh-CN" sz="3200" dirty="0"/>
              <a:t>1</a:t>
            </a:r>
            <a:r>
              <a:rPr lang="zh-CN" altLang="en-US" sz="3200" dirty="0"/>
              <a:t>：</a:t>
            </a:r>
            <a:endParaRPr lang="en-US" altLang="zh-CN" sz="3200" dirty="0"/>
          </a:p>
          <a:p>
            <a:pPr lvl="1"/>
            <a:r>
              <a:rPr lang="zh-CN" altLang="en-US" sz="2800" dirty="0"/>
              <a:t>单变量，多变量，高斯分布</a:t>
            </a:r>
            <a:endParaRPr lang="en-US" altLang="zh-CN" sz="2800" dirty="0"/>
          </a:p>
          <a:p>
            <a:pPr lvl="1"/>
            <a:r>
              <a:rPr lang="zh-CN" altLang="en-US" sz="2800" dirty="0"/>
              <a:t>统计推断，共轭分布</a:t>
            </a:r>
            <a:endParaRPr lang="en-US" altLang="zh-CN" sz="2800" dirty="0"/>
          </a:p>
          <a:p>
            <a:r>
              <a:rPr lang="zh-CN" altLang="en-US" sz="3200" dirty="0"/>
              <a:t>概率</a:t>
            </a:r>
            <a:r>
              <a:rPr lang="en-US" altLang="zh-CN" sz="3200" dirty="0"/>
              <a:t>2</a:t>
            </a:r>
            <a:r>
              <a:rPr lang="zh-CN" altLang="en-US" sz="3200" dirty="0"/>
              <a:t>：</a:t>
            </a:r>
            <a:endParaRPr lang="en-US" altLang="zh-CN" sz="3200" dirty="0"/>
          </a:p>
          <a:p>
            <a:pPr lvl="1"/>
            <a:r>
              <a:rPr lang="zh-CN" altLang="en-US" sz="2800" dirty="0"/>
              <a:t>概率不等式</a:t>
            </a:r>
            <a:endParaRPr lang="en-US" altLang="zh-CN" sz="2800" dirty="0"/>
          </a:p>
          <a:p>
            <a:pPr lvl="1"/>
            <a:r>
              <a:rPr lang="zh-CN" altLang="en-US" sz="2800" dirty="0"/>
              <a:t>高维数据，数据降维</a:t>
            </a:r>
            <a:endParaRPr lang="en-US" altLang="zh-CN" sz="2800" dirty="0"/>
          </a:p>
          <a:p>
            <a:pPr lvl="1"/>
            <a:r>
              <a:rPr lang="zh-CN" altLang="en-US" sz="2800" dirty="0"/>
              <a:t>采样</a:t>
            </a:r>
            <a:endParaRPr lang="en-US" altLang="zh-CN" sz="28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3E5DE-81CB-4440-8C3B-9A8802DA100B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062161"/>
          </a:xfrm>
        </p:spPr>
        <p:txBody>
          <a:bodyPr/>
          <a:lstStyle/>
          <a:p>
            <a:pPr algn="ctr"/>
            <a:r>
              <a:rPr lang="zh-CN" altLang="en-US" dirty="0"/>
              <a:t>统计推断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3E5DE-81CB-4440-8C3B-9A8802DA100B}" type="slidenum">
              <a:rPr lang="zh-CN" altLang="en-US" smtClean="0"/>
              <a:t>40</a:t>
            </a:fld>
            <a:endParaRPr lang="zh-CN" altLang="en-US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经典统计推断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8108156" cy="4351338"/>
              </a:xfrm>
            </p:spPr>
            <p:txBody>
              <a:bodyPr>
                <a:normAutofit/>
              </a:bodyPr>
              <a:lstStyle/>
              <a:p>
                <a:r>
                  <a:rPr lang="zh-CN" altLang="en-US" dirty="0"/>
                  <a:t>给定观测向量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lang="zh-CN" altLang="en-US" dirty="0">
                    <a:solidFill>
                      <a:srgbClr val="FF0000"/>
                    </a:solidFill>
                  </a:rPr>
                  <a:t>最大似然估计</a:t>
                </a:r>
                <a:r>
                  <a:rPr lang="zh-CN" altLang="en-US" dirty="0"/>
                  <a:t>是使得联合分布概率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达到最大的参数值</a:t>
                </a:r>
                <a:endParaRPr lang="en-US" altLang="zh-CN" dirty="0"/>
              </a:p>
              <a:p>
                <a:r>
                  <a:rPr lang="zh-CN" altLang="en-US" dirty="0"/>
                  <a:t>若观测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/>
                  <a:t>独立，似然函数为</a:t>
                </a:r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limLoc m:val="subSup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altLang="zh-CN" b="0" dirty="0"/>
              </a:p>
              <a:p>
                <a:r>
                  <a:rPr lang="zh-CN" altLang="en-US" dirty="0"/>
                  <a:t>为了分析和计算方便，考虑对数似然函数</a:t>
                </a:r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func>
                            <m:func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8108156" cy="4351338"/>
              </a:xfrm>
              <a:blipFill rotWithShape="1">
                <a:blip r:embed="rId3"/>
                <a:stretch>
                  <a:fillRect t="-44" r="6" b="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3E5DE-81CB-4440-8C3B-9A8802DA100B}" type="slidenum">
              <a:rPr lang="zh-CN" altLang="en-US" smtClean="0"/>
              <a:t>41</a:t>
            </a:fld>
            <a:endParaRPr lang="zh-CN" altLang="en-US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贝叶斯估计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3E5DE-81CB-4440-8C3B-9A8802DA100B}" type="slidenum">
              <a:rPr lang="zh-CN" altLang="en-US" smtClean="0"/>
              <a:t>42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/>
              <p:cNvSpPr>
                <a:spLocks noGrp="1"/>
              </p:cNvSpPr>
              <p:nvPr>
                <p:ph idx="1"/>
                <p:custDataLst>
                  <p:tags r:id="rId1"/>
                </p:custDataLst>
              </p:nvPr>
            </p:nvSpPr>
            <p:spPr>
              <a:xfrm>
                <a:off x="628650" y="1567815"/>
                <a:ext cx="7886700" cy="4788535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zh-CN" altLang="en-US" dirty="0"/>
                  <a:t>从贝叶斯观点看, 样本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X</m:t>
                    </m:r>
                    <m:r>
                      <a:rPr lang="en-US" altLang="zh-CN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,...,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/>
                  <a:t> </a:t>
                </a:r>
                <a:r>
                  <a:rPr lang="zh-CN" altLang="en-US" dirty="0"/>
                  <a:t>的产生要分两步进行. 首先设想从</a:t>
                </a:r>
                <a:r>
                  <a:rPr lang="zh-CN" altLang="en-US" b="1" dirty="0"/>
                  <a:t>先验分布</a:t>
                </a:r>
                <a:r>
                  <a:rPr lang="en-US" altLang="zh-CN" b="1" dirty="0"/>
                  <a:t> 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𝛑</m:t>
                    </m:r>
                    <m:r>
                      <a:rPr lang="en-US" altLang="zh-CN" b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(</m:t>
                    </m:r>
                    <m:r>
                      <a:rPr lang="en-US" altLang="zh-CN" b="1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𝛉</m:t>
                    </m:r>
                    <m:r>
                      <a:rPr lang="en-US" altLang="zh-CN" b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b="1" dirty="0"/>
                  <a:t> </a:t>
                </a:r>
                <a:r>
                  <a:rPr lang="zh-CN" altLang="en-US" dirty="0"/>
                  <a:t>产生一个样本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zh-CN" altLang="en-US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。</m:t>
                    </m:r>
                  </m:oMath>
                </a14:m>
                <a:r>
                  <a:rPr lang="zh-CN" altLang="en-US" dirty="0"/>
                  <a:t>第二步从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𝑝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𝑋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 中产生一组样本. 这时样本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X</m:t>
                    </m:r>
                    <m:r>
                      <a:rPr lang="en-US" altLang="zh-CN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,...,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 的</a:t>
                </a:r>
                <a:r>
                  <a:rPr lang="zh-CN" altLang="en-US" b="1" dirty="0"/>
                  <a:t>联合条件概率函数</a:t>
                </a:r>
                <a:r>
                  <a:rPr lang="zh-CN" altLang="en-US" dirty="0"/>
                  <a:t>为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𝑝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(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𝑋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)=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𝑝</m:t>
                      </m:r>
                      <m:r>
                        <a:rPr lang="en-US" altLang="zh-CN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,...,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zh-CN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∏"/>
                          <m:limLoc m:val="undOvr"/>
                          <m:ctrlP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zh-CN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CN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zh-CN" altLang="en-US" dirty="0"/>
              </a:p>
              <a:p>
                <a:pPr marL="0" indent="0">
                  <a:buNone/>
                </a:pPr>
                <a:r>
                  <a:rPr lang="zh-CN" altLang="en-US" sz="2800" dirty="0"/>
                  <a:t>由于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CN" sz="2800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en-US" sz="2800" dirty="0"/>
                  <a:t>是设想出来的, 它是按先验分布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800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π</m:t>
                    </m:r>
                    <m:r>
                      <a:rPr lang="en-US" altLang="zh-CN" sz="2800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zh-CN" sz="2800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θ</m:t>
                    </m:r>
                    <m:r>
                      <a:rPr lang="en-US" altLang="zh-CN" sz="2800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800" dirty="0">
                    <a:sym typeface="+mn-ea"/>
                  </a:rPr>
                  <a:t> </a:t>
                </a:r>
                <a:r>
                  <a:rPr lang="zh-CN" altLang="en-US" sz="2800" dirty="0"/>
                  <a:t> 产生的。把先验信息综合进去, 样本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800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X</m:t>
                    </m:r>
                  </m:oMath>
                </a14:m>
                <a:r>
                  <a:rPr lang="zh-CN" altLang="en-US" sz="2800" dirty="0"/>
                  <a:t> 和参数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800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θ</m:t>
                    </m:r>
                  </m:oMath>
                </a14:m>
                <a:r>
                  <a:rPr lang="zh-CN" altLang="en-US" sz="2800" dirty="0"/>
                  <a:t> 的联合分布为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h</m:t>
                      </m:r>
                      <m:r>
                        <a:rPr lang="en-US" altLang="zh-CN" sz="2800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(</m:t>
                      </m:r>
                      <m:r>
                        <a:rPr lang="en-US" altLang="zh-CN" sz="2800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𝑋</m:t>
                      </m:r>
                      <m:r>
                        <a:rPr lang="en-US" altLang="zh-CN" sz="2800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,</m:t>
                      </m:r>
                      <m:r>
                        <a:rPr lang="en-US" altLang="zh-CN" sz="2800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𝜃</m:t>
                      </m:r>
                      <m:r>
                        <a:rPr lang="en-US" altLang="zh-CN" sz="2800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)=</m:t>
                      </m:r>
                      <m:r>
                        <a:rPr lang="en-US" altLang="zh-CN" sz="2800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𝑝</m:t>
                      </m:r>
                      <m:r>
                        <a:rPr lang="en-US" altLang="zh-CN" sz="2800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(</m:t>
                      </m:r>
                      <m:r>
                        <a:rPr lang="en-US" altLang="zh-CN" sz="2800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𝑋</m:t>
                      </m:r>
                      <m:r>
                        <a:rPr lang="en-US" altLang="zh-CN" sz="2800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|</m:t>
                      </m:r>
                      <m:r>
                        <a:rPr lang="en-US" altLang="zh-CN" sz="2800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𝜃</m:t>
                      </m:r>
                      <m:r>
                        <a:rPr lang="en-US" altLang="zh-CN" sz="2800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)</m:t>
                      </m:r>
                      <m:r>
                        <a:rPr lang="en-US" altLang="zh-CN" sz="2800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𝜋</m:t>
                      </m:r>
                      <m:r>
                        <a:rPr lang="en-US" altLang="zh-CN" sz="2800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(</m:t>
                      </m:r>
                      <m:r>
                        <a:rPr lang="en-US" altLang="zh-CN" sz="2800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𝜃</m:t>
                      </m:r>
                      <m:r>
                        <a:rPr lang="en-US" altLang="zh-CN" sz="2800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).</m:t>
                      </m:r>
                    </m:oMath>
                  </m:oMathPara>
                </a14:m>
                <a:endParaRPr lang="zh-CN" altLang="en-US" dirty="0"/>
              </a:p>
              <a:p>
                <a:pPr marL="0" indent="0">
                  <a:buNone/>
                </a:pPr>
                <a:endParaRPr lang="zh-CN" altLang="en-US" sz="2400" dirty="0"/>
              </a:p>
            </p:txBody>
          </p:sp>
        </mc:Choice>
        <mc:Fallback xmlns="">
          <p:sp>
            <p:nvSpPr>
              <p:cNvPr id="5" name="内容占位符 4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  <p:custDataLst>
                  <p:tags r:id="rId4"/>
                </p:custDataLst>
              </p:nvPr>
            </p:nvSpPr>
            <p:spPr>
              <a:xfrm>
                <a:off x="628650" y="1567815"/>
                <a:ext cx="7886700" cy="4788535"/>
              </a:xfr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贝叶斯估计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3E5DE-81CB-4440-8C3B-9A8802DA100B}" type="slidenum">
              <a:rPr lang="zh-CN" altLang="en-US" smtClean="0"/>
              <a:t>43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7500" lnSpcReduction="20000"/>
              </a:bodyPr>
              <a:lstStyle/>
              <a:p>
                <a:pPr marL="0" indent="457200">
                  <a:lnSpc>
                    <a:spcPct val="120000"/>
                  </a:lnSpc>
                  <a:buNone/>
                </a:pPr>
                <a:r>
                  <a:rPr lang="zh-CN" altLang="en-US" dirty="0"/>
                  <a:t>我们的目的是要对未知参数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zh-CN" altLang="en-US" dirty="0">
                    <a:latin typeface="Cambria Math" panose="02040503050406030204" pitchFamily="18" charset="0"/>
                    <a:cs typeface="Cambria Math" panose="02040503050406030204" pitchFamily="18" charset="0"/>
                  </a:rPr>
                  <a:t>作统计推断。我们应依据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h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𝑋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,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𝜃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>
                    <a:latin typeface="Cambria Math" panose="02040503050406030204" pitchFamily="18" charset="0"/>
                    <a:cs typeface="Cambria Math" panose="02040503050406030204" pitchFamily="18" charset="0"/>
                  </a:rPr>
                  <a:t>对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zh-CN" altLang="en-US" dirty="0">
                    <a:latin typeface="Cambria Math" panose="02040503050406030204" pitchFamily="18" charset="0"/>
                    <a:cs typeface="Cambria Math" panose="02040503050406030204" pitchFamily="18" charset="0"/>
                  </a:rPr>
                  <a:t>做出推断</a:t>
                </a:r>
                <a:r>
                  <a:rPr lang="en-US" altLang="zh-CN" dirty="0">
                    <a:latin typeface="Cambria Math" panose="02040503050406030204" pitchFamily="18" charset="0"/>
                    <a:cs typeface="Cambria Math" panose="02040503050406030204" pitchFamily="18" charset="0"/>
                  </a:rPr>
                  <a:t>:</a:t>
                </a:r>
              </a:p>
              <a:p>
                <a:pPr marL="0" indent="45720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h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(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𝑋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,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𝜃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)=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𝜋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(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𝜃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|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𝑋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)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𝑚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(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𝑋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  <a:cs typeface="Cambria Math" panose="02040503050406030204" pitchFamily="18" charset="0"/>
                </a:endParaRPr>
              </a:p>
              <a:p>
                <a:pPr marL="0" lvl="0" indent="457200" algn="l">
                  <a:buNone/>
                </a:pPr>
                <a:r>
                  <a:rPr lang="zh-CN" altLang="en-US" dirty="0">
                    <a:solidFill>
                      <a:schemeClr val="tx1"/>
                    </a:solidFill>
                    <a:latin typeface="Cambria Math" panose="02040503050406030204" pitchFamily="18" charset="0"/>
                    <a:cs typeface="Cambria Math" panose="02040503050406030204" pitchFamily="18" charset="0"/>
                  </a:rPr>
                  <a:t>其中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𝑚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𝑋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>
                    <a:latin typeface="Cambria Math" panose="02040503050406030204" pitchFamily="18" charset="0"/>
                    <a:cs typeface="Cambria Math" panose="02040503050406030204" pitchFamily="18" charset="0"/>
                  </a:rPr>
                  <a:t>是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zh-CN" altLang="en-US" dirty="0">
                    <a:latin typeface="Cambria Math" panose="02040503050406030204" pitchFamily="18" charset="0"/>
                    <a:cs typeface="Cambria Math" panose="02040503050406030204" pitchFamily="18" charset="0"/>
                  </a:rPr>
                  <a:t>的边际概率函数：</a:t>
                </a:r>
              </a:p>
              <a:p>
                <a:pPr marL="0" lvl="0" indent="45720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𝑚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(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𝑋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limLoc m:val="subSup"/>
                          <m:ctrlP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naryPr>
                        <m:sub>
                          <m:acc>
                            <m:accPr>
                              <m:chr m:val="̂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sub>
                        <m:sup/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h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  <m: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)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𝑑</m:t>
                          </m:r>
                          <m:acc>
                            <m:accPr>
                              <m:chr m:val="̂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</m:nary>
                      <m:r>
                        <a:rPr lang="en-US" altLang="zh-CN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subSup"/>
                          <m:ctrlP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naryPr>
                        <m:sub>
                          <m:acc>
                            <m:accPr>
                              <m:chr m:val="̂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sub>
                        <m:sup/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|</m:t>
                          </m:r>
                          <m:acc>
                            <m:accPr>
                              <m:chr m:val="̂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  <m: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)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̂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  <m: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)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𝑑</m:t>
                          </m:r>
                          <m:acc>
                            <m:accPr>
                              <m:chr m:val="̂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</m:nary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  <a:cs typeface="Cambria Math" panose="02040503050406030204" pitchFamily="18" charset="0"/>
                </a:endParaRPr>
              </a:p>
              <a:p>
                <a:pPr marL="0" lvl="0" indent="457200" algn="l">
                  <a:lnSpc>
                    <a:spcPct val="120000"/>
                  </a:lnSpc>
                  <a:buNone/>
                </a:pPr>
                <a:r>
                  <a:rPr lang="zh-CN" altLang="en-US" dirty="0">
                    <a:solidFill>
                      <a:schemeClr val="tx1"/>
                    </a:solidFill>
                    <a:latin typeface="Cambria Math" panose="02040503050406030204" pitchFamily="18" charset="0"/>
                    <a:cs typeface="Cambria Math" panose="02040503050406030204" pitchFamily="18" charset="0"/>
                  </a:rPr>
                  <a:t>它与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zh-CN" altLang="en-US" dirty="0">
                    <a:latin typeface="Cambria Math" panose="02040503050406030204" pitchFamily="18" charset="0"/>
                    <a:cs typeface="Cambria Math" panose="02040503050406030204" pitchFamily="18" charset="0"/>
                  </a:rPr>
                  <a:t>无关，或者说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𝑚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𝑋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>
                    <a:latin typeface="Cambria Math" panose="02040503050406030204" pitchFamily="18" charset="0"/>
                    <a:cs typeface="Cambria Math" panose="02040503050406030204" pitchFamily="18" charset="0"/>
                  </a:rPr>
                  <a:t>中不含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zh-CN" altLang="en-US" dirty="0">
                    <a:latin typeface="Cambria Math" panose="02040503050406030204" pitchFamily="18" charset="0"/>
                    <a:cs typeface="Cambria Math" panose="02040503050406030204" pitchFamily="18" charset="0"/>
                  </a:rPr>
                  <a:t>的任何信息。因此能用来对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zh-CN" altLang="en-US" dirty="0">
                    <a:latin typeface="Cambria Math" panose="02040503050406030204" pitchFamily="18" charset="0"/>
                    <a:cs typeface="Cambria Math" panose="02040503050406030204" pitchFamily="18" charset="0"/>
                  </a:rPr>
                  <a:t>做出推断的仅是条件分布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𝜋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𝜃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|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𝑋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>
                    <a:latin typeface="Cambria Math" panose="02040503050406030204" pitchFamily="18" charset="0"/>
                    <a:cs typeface="Cambria Math" panose="02040503050406030204" pitchFamily="18" charset="0"/>
                  </a:rPr>
                  <a:t>：</a:t>
                </a:r>
              </a:p>
              <a:p>
                <a:pPr marL="0" lvl="0" indent="45720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𝜋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(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𝜃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|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𝑋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h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altLang="zh-CN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)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nary>
                            <m:naryPr>
                              <m:limLoc m:val="subSup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</m:ctrlPr>
                            </m:naryPr>
                            <m:sub>
                              <m:acc>
                                <m:accPr>
                                  <m:chr m:val="̂"/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acc>
                            </m:sub>
                            <m:sup/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|</m:t>
                              </m:r>
                              <m:acc>
                                <m:accPr>
                                  <m:chr m:val="̂"/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acc>
                              <m:r>
                                <a:rPr lang="en-US" altLang="zh-CN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(</m:t>
                              </m:r>
                              <m:acc>
                                <m:accPr>
                                  <m:chr m:val="̂"/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acc>
                              <m:r>
                                <a:rPr lang="en-US" altLang="zh-CN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𝑑</m:t>
                              </m:r>
                              <m:acc>
                                <m:accPr>
                                  <m:chr m:val="̂"/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acc>
                            </m:e>
                          </m:nary>
                        </m:den>
                      </m:f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  <a:cs typeface="Cambria Math" panose="02040503050406030204" pitchFamily="18" charset="0"/>
                </a:endParaRPr>
              </a:p>
              <a:p>
                <a:pPr marL="0" lvl="0" indent="457200" algn="l">
                  <a:buNone/>
                </a:pPr>
                <a:r>
                  <a:rPr lang="zh-CN" altLang="en-US" dirty="0">
                    <a:solidFill>
                      <a:schemeClr val="tx1"/>
                    </a:solidFill>
                    <a:latin typeface="Cambria Math" panose="02040503050406030204" pitchFamily="18" charset="0"/>
                    <a:cs typeface="Cambria Math" panose="02040503050406030204" pitchFamily="18" charset="0"/>
                  </a:rPr>
                  <a:t>这个条件分布称为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zh-CN" altLang="en-US" dirty="0">
                    <a:solidFill>
                      <a:srgbClr val="FF0000"/>
                    </a:solidFill>
                    <a:latin typeface="Cambria Math" panose="02040503050406030204" pitchFamily="18" charset="0"/>
                    <a:cs typeface="Cambria Math" panose="02040503050406030204" pitchFamily="18" charset="0"/>
                  </a:rPr>
                  <a:t>的后验分布</a:t>
                </a:r>
                <a:r>
                  <a:rPr lang="zh-CN" altLang="en-US" dirty="0">
                    <a:latin typeface="Cambria Math" panose="02040503050406030204" pitchFamily="18" charset="0"/>
                    <a:cs typeface="Cambria Math" panose="02040503050406030204" pitchFamily="18" charset="0"/>
                  </a:rPr>
                  <a:t>。</a:t>
                </a:r>
                <a:endParaRPr lang="zh-CN" altLang="en-US" dirty="0">
                  <a:solidFill>
                    <a:schemeClr val="tx1"/>
                  </a:solidFill>
                  <a:latin typeface="Cambria Math" panose="02040503050406030204" pitchFamily="18" charset="0"/>
                  <a:cs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05" t="-700" b="-26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贝叶斯估计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3E5DE-81CB-4440-8C3B-9A8802DA100B}" type="slidenum">
              <a:rPr lang="zh-CN" altLang="en-US" smtClean="0"/>
              <a:t>44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295910" y="1691005"/>
                <a:ext cx="8742680" cy="4351655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zh-CN" altLang="en-US" dirty="0"/>
                  <a:t>由后验分布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𝜋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𝜃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|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𝑋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>
                    <a:latin typeface="Cambria Math" panose="02040503050406030204" pitchFamily="18" charset="0"/>
                    <a:cs typeface="Cambria Math" panose="02040503050406030204" pitchFamily="18" charset="0"/>
                  </a:rPr>
                  <a:t>估计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zh-CN" altLang="en-US" dirty="0">
                    <a:latin typeface="Cambria Math" panose="02040503050406030204" pitchFamily="18" charset="0"/>
                    <a:cs typeface="Cambria Math" panose="02040503050406030204" pitchFamily="18" charset="0"/>
                  </a:rPr>
                  <a:t>有三种常用方法：</a:t>
                </a:r>
              </a:p>
              <a:p>
                <a:pPr lvl="1"/>
                <a:r>
                  <a:rPr lang="zh-CN" altLang="en-US" dirty="0">
                    <a:latin typeface="Cambria Math" panose="02040503050406030204" pitchFamily="18" charset="0"/>
                    <a:cs typeface="Cambria Math" panose="02040503050406030204" pitchFamily="18" charset="0"/>
                  </a:rPr>
                  <a:t>使用密度函数最大值点作为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zh-CN" altLang="en-US" dirty="0">
                    <a:latin typeface="Cambria Math" panose="02040503050406030204" pitchFamily="18" charset="0"/>
                    <a:cs typeface="Cambria Math" panose="02040503050406030204" pitchFamily="18" charset="0"/>
                  </a:rPr>
                  <a:t>的点估计的</a:t>
                </a:r>
                <a:r>
                  <a:rPr lang="zh-CN" altLang="en-US" b="1" dirty="0">
                    <a:latin typeface="Cambria Math" panose="02040503050406030204" pitchFamily="18" charset="0"/>
                    <a:cs typeface="Cambria Math" panose="02040503050406030204" pitchFamily="18" charset="0"/>
                  </a:rPr>
                  <a:t>最大后验估计</a:t>
                </a:r>
                <a:r>
                  <a:rPr lang="zh-CN" altLang="en-US" dirty="0">
                    <a:latin typeface="Cambria Math" panose="02040503050406030204" pitchFamily="18" charset="0"/>
                    <a:cs typeface="Cambria Math" panose="02040503050406030204" pitchFamily="18" charset="0"/>
                  </a:rPr>
                  <a:t>；</a:t>
                </a:r>
              </a:p>
              <a:p>
                <a:pPr lvl="1"/>
                <a:r>
                  <a:rPr lang="zh-CN" altLang="en-US" dirty="0">
                    <a:latin typeface="Cambria Math" panose="02040503050406030204" pitchFamily="18" charset="0"/>
                    <a:cs typeface="Cambria Math" panose="02040503050406030204" pitchFamily="18" charset="0"/>
                  </a:rPr>
                  <a:t>使用中位数作为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zh-CN" altLang="en-US" dirty="0">
                    <a:latin typeface="Cambria Math" panose="02040503050406030204" pitchFamily="18" charset="0"/>
                    <a:cs typeface="Cambria Math" panose="02040503050406030204" pitchFamily="18" charset="0"/>
                  </a:rPr>
                  <a:t>的点估计的</a:t>
                </a:r>
                <a:r>
                  <a:rPr lang="zh-CN" altLang="en-US" b="1" dirty="0">
                    <a:latin typeface="Cambria Math" panose="02040503050406030204" pitchFamily="18" charset="0"/>
                    <a:cs typeface="Cambria Math" panose="02040503050406030204" pitchFamily="18" charset="0"/>
                  </a:rPr>
                  <a:t>后验中位数估计</a:t>
                </a:r>
                <a:r>
                  <a:rPr lang="zh-CN" altLang="en-US" dirty="0">
                    <a:latin typeface="Cambria Math" panose="02040503050406030204" pitchFamily="18" charset="0"/>
                    <a:cs typeface="Cambria Math" panose="02040503050406030204" pitchFamily="18" charset="0"/>
                  </a:rPr>
                  <a:t>；</a:t>
                </a:r>
              </a:p>
              <a:p>
                <a:pPr lvl="1"/>
                <a:r>
                  <a:rPr lang="zh-CN" altLang="en-US" dirty="0">
                    <a:latin typeface="Cambria Math" panose="02040503050406030204" pitchFamily="18" charset="0"/>
                    <a:cs typeface="Cambria Math" panose="02040503050406030204" pitchFamily="18" charset="0"/>
                  </a:rPr>
                  <a:t>使用均值作为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zh-CN" altLang="en-US" dirty="0">
                    <a:latin typeface="Cambria Math" panose="02040503050406030204" pitchFamily="18" charset="0"/>
                    <a:cs typeface="Cambria Math" panose="02040503050406030204" pitchFamily="18" charset="0"/>
                  </a:rPr>
                  <a:t>的点估计的</a:t>
                </a:r>
                <a:r>
                  <a:rPr lang="zh-CN" altLang="en-US" b="1" dirty="0">
                    <a:latin typeface="Cambria Math" panose="02040503050406030204" pitchFamily="18" charset="0"/>
                    <a:cs typeface="Cambria Math" panose="02040503050406030204" pitchFamily="18" charset="0"/>
                  </a:rPr>
                  <a:t>后验期望估计</a:t>
                </a:r>
                <a:r>
                  <a:rPr lang="zh-CN" altLang="en-US" dirty="0">
                    <a:latin typeface="Cambria Math" panose="02040503050406030204" pitchFamily="18" charset="0"/>
                    <a:cs typeface="Cambria Math" panose="02040503050406030204" pitchFamily="18" charset="0"/>
                  </a:rPr>
                  <a:t>。</a:t>
                </a:r>
                <a:endParaRPr lang="en-US" altLang="zh-CN" dirty="0">
                  <a:latin typeface="Cambria Math" panose="02040503050406030204" pitchFamily="18" charset="0"/>
                  <a:cs typeface="Cambria Math" panose="02040503050406030204" pitchFamily="18" charset="0"/>
                </a:endParaRPr>
              </a:p>
              <a:p>
                <a:pPr lvl="1"/>
                <a:endParaRPr lang="zh-CN" altLang="en-US" dirty="0">
                  <a:latin typeface="Cambria Math" panose="02040503050406030204" pitchFamily="18" charset="0"/>
                  <a:cs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zh-CN" altLang="en-US" dirty="0">
                    <a:latin typeface="Cambria Math" panose="02040503050406030204" pitchFamily="18" charset="0"/>
                    <a:cs typeface="Cambria Math" panose="02040503050406030204" pitchFamily="18" charset="0"/>
                  </a:rPr>
                  <a:t>用的最多的是</a:t>
                </a:r>
                <a:r>
                  <a:rPr lang="zh-CN" altLang="en-US" b="1" dirty="0">
                    <a:latin typeface="Cambria Math" panose="02040503050406030204" pitchFamily="18" charset="0"/>
                    <a:cs typeface="Cambria Math" panose="02040503050406030204" pitchFamily="18" charset="0"/>
                  </a:rPr>
                  <a:t>后验期望估计</a:t>
                </a:r>
                <a:r>
                  <a:rPr lang="zh-CN" altLang="en-US" dirty="0">
                    <a:latin typeface="Cambria Math" panose="02040503050406030204" pitchFamily="18" charset="0"/>
                    <a:cs typeface="Cambria Math" panose="02040503050406030204" pitchFamily="18" charset="0"/>
                  </a:rPr>
                  <a:t>，一般也简称为</a:t>
                </a:r>
                <a:r>
                  <a:rPr lang="zh-CN" altLang="en-US" b="1" dirty="0">
                    <a:latin typeface="Cambria Math" panose="02040503050406030204" pitchFamily="18" charset="0"/>
                    <a:cs typeface="Cambria Math" panose="02040503050406030204" pitchFamily="18" charset="0"/>
                  </a:rPr>
                  <a:t>贝叶斯估计</a:t>
                </a:r>
                <a:r>
                  <a:rPr lang="zh-CN" altLang="en-US" dirty="0">
                    <a:latin typeface="Cambria Math" panose="02040503050406030204" pitchFamily="18" charset="0"/>
                    <a:cs typeface="Cambria Math" panose="02040503050406030204" pitchFamily="18" charset="0"/>
                  </a:rPr>
                  <a:t>，记为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CN" i="1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zh-CN" altLang="en-US" dirty="0">
                    <a:latin typeface="Cambria Math" panose="02040503050406030204" pitchFamily="18" charset="0"/>
                    <a:cs typeface="Cambria Math" panose="02040503050406030204" pitchFamily="18" charset="0"/>
                  </a:rPr>
                  <a:t>。 </a:t>
                </a:r>
                <a:endParaRPr lang="en-US" altLang="zh-CN" dirty="0">
                  <a:latin typeface="Cambria Math" panose="02040503050406030204" pitchFamily="18" charset="0"/>
                  <a:cs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zh-CN" altLang="en-US" dirty="0"/>
                  <a:t>可将最大似然估计解释为具有“均匀先验”（所有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zh-CN" altLang="en-US" dirty="0"/>
                  <a:t>具有相同的先验概率）的最大后验概率估计。</a:t>
                </a:r>
              </a:p>
            </p:txBody>
          </p:sp>
        </mc:Choice>
        <mc:Fallback xmlns=""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95910" y="1691005"/>
                <a:ext cx="8742680" cy="4351655"/>
              </a:xfrm>
              <a:blipFill rotWithShape="1">
                <a:blip r:embed="rId2"/>
                <a:stretch>
                  <a:fillRect r="-273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贝叶斯估计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530350"/>
                <a:ext cx="7886700" cy="4998720"/>
              </a:xfrm>
            </p:spPr>
            <p:txBody>
              <a:bodyPr>
                <a:normAutofit fontScale="95000"/>
              </a:bodyPr>
              <a:lstStyle/>
              <a:p>
                <a:pPr marL="0" indent="0">
                  <a:lnSpc>
                    <a:spcPct val="110000"/>
                  </a:lnSpc>
                  <a:buNone/>
                </a:pPr>
                <a:r>
                  <a:rPr lang="zh-CN" altLang="en-US" b="1" dirty="0"/>
                  <a:t>例：</a:t>
                </a:r>
                <a:r>
                  <a:rPr lang="zh-CN" dirty="0">
                    <a:solidFill>
                      <a:srgbClr val="000000"/>
                    </a:solidFill>
                    <a:ea typeface="宋体" panose="02010600030101010101" pitchFamily="2" charset="-122"/>
                    <a:sym typeface="+mn-ea"/>
                  </a:rPr>
                  <a:t>设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,...,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CN" dirty="0">
                    <a:solidFill>
                      <a:srgbClr val="000000"/>
                    </a:solidFill>
                    <a:ea typeface="宋体" panose="02010600030101010101" pitchFamily="2" charset="-122"/>
                    <a:sym typeface="+mn-ea"/>
                  </a:rPr>
                  <a:t>是来自正态分布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Cambria Math" panose="02040503050406030204" pitchFamily="18" charset="0"/>
                        <a:sym typeface="+mn-ea"/>
                      </a:rPr>
                      <m:t>𝑁</m:t>
                    </m:r>
                    <m:r>
                      <a:rPr lang="en-US" altLang="zh-CN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Cambria Math" panose="02040503050406030204" pitchFamily="18" charset="0"/>
                        <a:sym typeface="+mn-ea"/>
                      </a:rPr>
                      <m:t>(</m:t>
                    </m:r>
                    <m:r>
                      <a:rPr lang="en-US" altLang="zh-CN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Cambria Math" panose="02040503050406030204" pitchFamily="18" charset="0"/>
                        <a:sym typeface="+mn-ea"/>
                      </a:rPr>
                      <m:t>𝜇</m:t>
                    </m:r>
                    <m:r>
                      <a:rPr lang="en-US" altLang="zh-CN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Cambria Math" panose="02040503050406030204" pitchFamily="18" charset="0"/>
                        <a:sym typeface="+mn-ea"/>
                      </a:rPr>
                      <m:t>,</m:t>
                    </m:r>
                    <m:sSubSup>
                      <m:sSubSupPr>
                        <m:ctrlP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Cambria Math" panose="02040503050406030204" pitchFamily="18" charset="0"/>
                            <a:sym typeface="+mn-ea"/>
                          </a:rPr>
                        </m:ctrlPr>
                      </m:sSubSupPr>
                      <m:e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Cambria Math" panose="02040503050406030204" pitchFamily="18" charset="0"/>
                            <a:sym typeface="+mn-ea"/>
                          </a:rPr>
                          <m:t>𝜎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Cambria Math" panose="02040503050406030204" pitchFamily="18" charset="0"/>
                            <a:sym typeface="+mn-ea"/>
                          </a:rPr>
                          <m:t>0</m:t>
                        </m:r>
                      </m:sub>
                      <m:sup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Cambria Math" panose="02040503050406030204" pitchFamily="18" charset="0"/>
                            <a:sym typeface="+mn-ea"/>
                          </a:rPr>
                          <m:t>2</m:t>
                        </m:r>
                      </m:sup>
                    </m:sSubSup>
                    <m:r>
                      <a:rPr lang="en-US" altLang="zh-CN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Cambria Math" panose="02040503050406030204" pitchFamily="18" charset="0"/>
                        <a:sym typeface="+mn-ea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Times New Roman" panose="02020603050405020304" pitchFamily="18" charset="0"/>
                    <a:sym typeface="+mn-ea"/>
                  </a:rPr>
                  <a:t> </a:t>
                </a:r>
                <a:r>
                  <a:rPr lang="zh-CN" dirty="0">
                    <a:solidFill>
                      <a:srgbClr val="000000"/>
                    </a:solidFill>
                    <a:ea typeface="宋体" panose="02010600030101010101" pitchFamily="2" charset="-122"/>
                    <a:sym typeface="+mn-ea"/>
                  </a:rPr>
                  <a:t>的一个样本，其中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Cambria Math" panose="02040503050406030204" pitchFamily="18" charset="0"/>
                            <a:sym typeface="+mn-ea"/>
                          </a:rPr>
                        </m:ctrlPr>
                      </m:sSubSupPr>
                      <m:e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Cambria Math" panose="02040503050406030204" pitchFamily="18" charset="0"/>
                            <a:sym typeface="+mn-ea"/>
                          </a:rPr>
                          <m:t>𝜎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Cambria Math" panose="02040503050406030204" pitchFamily="18" charset="0"/>
                            <a:sym typeface="+mn-ea"/>
                          </a:rPr>
                          <m:t>0</m:t>
                        </m:r>
                      </m:sub>
                      <m:sup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Cambria Math" panose="02040503050406030204" pitchFamily="18" charset="0"/>
                            <a:sym typeface="+mn-ea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zh-CN" dirty="0">
                    <a:solidFill>
                      <a:srgbClr val="000000"/>
                    </a:solidFill>
                    <a:ea typeface="宋体" panose="02010600030101010101" pitchFamily="2" charset="-122"/>
                    <a:sym typeface="+mn-ea"/>
                  </a:rPr>
                  <a:t>已知，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Cambria Math" panose="02040503050406030204" pitchFamily="18" charset="0"/>
                        <a:sym typeface="+mn-ea"/>
                      </a:rPr>
                      <m:t>𝜇</m:t>
                    </m:r>
                  </m:oMath>
                </a14:m>
                <a:r>
                  <a:rPr lang="zh-CN" dirty="0">
                    <a:solidFill>
                      <a:srgbClr val="000000"/>
                    </a:solidFill>
                    <a:ea typeface="宋体" panose="02010600030101010101" pitchFamily="2" charset="-122"/>
                    <a:sym typeface="+mn-ea"/>
                  </a:rPr>
                  <a:t>未知。假设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Cambria Math" panose="02040503050406030204" pitchFamily="18" charset="0"/>
                        <a:sym typeface="+mn-ea"/>
                      </a:rPr>
                      <m:t>𝜇</m:t>
                    </m:r>
                  </m:oMath>
                </a14:m>
                <a:r>
                  <a:rPr lang="zh-CN" dirty="0">
                    <a:solidFill>
                      <a:srgbClr val="000000"/>
                    </a:solidFill>
                    <a:ea typeface="宋体" panose="02010600030101010101" pitchFamily="2" charset="-122"/>
                    <a:sym typeface="+mn-ea"/>
                  </a:rPr>
                  <a:t>的先验分布亦为正态分布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Cambria Math" panose="02040503050406030204" pitchFamily="18" charset="0"/>
                        <a:sym typeface="+mn-ea"/>
                      </a:rPr>
                      <m:t>𝑁</m:t>
                    </m:r>
                    <m:r>
                      <a:rPr lang="en-US" altLang="zh-CN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Cambria Math" panose="02040503050406030204" pitchFamily="18" charset="0"/>
                        <a:sym typeface="+mn-ea"/>
                      </a:rPr>
                      <m:t>(</m:t>
                    </m:r>
                    <m:r>
                      <a:rPr lang="en-US" altLang="zh-CN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Cambria Math" panose="02040503050406030204" pitchFamily="18" charset="0"/>
                        <a:sym typeface="+mn-ea"/>
                      </a:rPr>
                      <m:t>𝜃</m:t>
                    </m:r>
                    <m:r>
                      <a:rPr lang="en-US" altLang="zh-CN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Cambria Math" panose="02040503050406030204" pitchFamily="18" charset="0"/>
                        <a:sym typeface="+mn-ea"/>
                      </a:rPr>
                      <m:t>,</m:t>
                    </m:r>
                    <m:sSup>
                      <m:sSupPr>
                        <m:ctrlP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Cambria Math" panose="02040503050406030204" pitchFamily="18" charset="0"/>
                            <a:sym typeface="+mn-ea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Cambria Math" panose="02040503050406030204" pitchFamily="18" charset="0"/>
                            <a:sym typeface="+mn-ea"/>
                          </a:rPr>
                          <m:t>𝜏</m:t>
                        </m:r>
                      </m:e>
                      <m:sup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Cambria Math" panose="02040503050406030204" pitchFamily="18" charset="0"/>
                            <a:sym typeface="+mn-ea"/>
                          </a:rPr>
                          <m:t>2</m:t>
                        </m:r>
                      </m:sup>
                    </m:sSup>
                    <m:r>
                      <a:rPr lang="en-US" altLang="zh-CN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Cambria Math" panose="02040503050406030204" pitchFamily="18" charset="0"/>
                        <a:sym typeface="+mn-ea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Times New Roman" panose="02020603050405020304" pitchFamily="18" charset="0"/>
                    <a:sym typeface="+mn-ea"/>
                  </a:rPr>
                  <a:t>,  </a:t>
                </a:r>
                <a:r>
                  <a:rPr lang="zh-CN" dirty="0">
                    <a:solidFill>
                      <a:srgbClr val="000000"/>
                    </a:solidFill>
                    <a:ea typeface="宋体" panose="02010600030101010101" pitchFamily="2" charset="-122"/>
                    <a:sym typeface="+mn-ea"/>
                  </a:rPr>
                  <a:t>其中先验均值和先验方差</a:t>
                </a:r>
                <a:r>
                  <a:rPr lang="en-US" dirty="0">
                    <a:solidFill>
                      <a:srgbClr val="000000"/>
                    </a:solidFill>
                    <a:latin typeface="宋体" panose="02010600030101010101" pitchFamily="2" charset="-122"/>
                    <a:sym typeface="+mn-ea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Cambria Math" panose="02040503050406030204" pitchFamily="18" charset="0"/>
                            <a:sym typeface="+mn-ea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Cambria Math" panose="02040503050406030204" pitchFamily="18" charset="0"/>
                            <a:sym typeface="+mn-ea"/>
                          </a:rPr>
                          <m:t>𝜏</m:t>
                        </m:r>
                      </m:e>
                      <m:sup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Cambria Math" panose="02040503050406030204" pitchFamily="18" charset="0"/>
                            <a:sym typeface="+mn-ea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Times New Roman" panose="02020603050405020304" pitchFamily="18" charset="0"/>
                    <a:sym typeface="+mn-ea"/>
                  </a:rPr>
                  <a:t> </a:t>
                </a:r>
                <a:r>
                  <a:rPr lang="zh-CN" dirty="0">
                    <a:solidFill>
                      <a:srgbClr val="000000"/>
                    </a:solidFill>
                    <a:ea typeface="宋体" panose="02010600030101010101" pitchFamily="2" charset="-122"/>
                    <a:sym typeface="+mn-ea"/>
                  </a:rPr>
                  <a:t>均已知，试求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Cambria Math" panose="02040503050406030204" pitchFamily="18" charset="0"/>
                        <a:sym typeface="+mn-ea"/>
                      </a:rPr>
                      <m:t>𝜇</m:t>
                    </m:r>
                  </m:oMath>
                </a14:m>
                <a:r>
                  <a:rPr lang="zh-CN" dirty="0">
                    <a:solidFill>
                      <a:srgbClr val="000000"/>
                    </a:solidFill>
                    <a:ea typeface="宋体" panose="02010600030101010101" pitchFamily="2" charset="-122"/>
                    <a:sym typeface="+mn-ea"/>
                  </a:rPr>
                  <a:t>的贝叶斯估计</a:t>
                </a:r>
                <a:r>
                  <a:rPr lang="zh-CN" altLang="en-US" dirty="0">
                    <a:solidFill>
                      <a:srgbClr val="000000"/>
                    </a:solidFill>
                    <a:ea typeface="宋体" panose="02010600030101010101" pitchFamily="2" charset="-122"/>
                    <a:sym typeface="+mn-ea"/>
                  </a:rPr>
                  <a:t>。</a:t>
                </a:r>
                <a:endParaRPr lang="zh-CN" dirty="0">
                  <a:solidFill>
                    <a:srgbClr val="000000"/>
                  </a:solidFill>
                  <a:ea typeface="宋体" panose="02010600030101010101" pitchFamily="2" charset="-122"/>
                  <a:sym typeface="+mn-ea"/>
                </a:endParaRPr>
              </a:p>
              <a:p>
                <a:pPr marL="0" indent="0">
                  <a:buNone/>
                </a:pPr>
                <a:r>
                  <a:rPr lang="zh-CN" b="1" dirty="0">
                    <a:solidFill>
                      <a:srgbClr val="000000"/>
                    </a:solidFill>
                    <a:ea typeface="宋体" panose="02010600030101010101" pitchFamily="2" charset="-122"/>
                    <a:sym typeface="+mn-ea"/>
                  </a:rPr>
                  <a:t>解：</a:t>
                </a:r>
                <a:r>
                  <a:rPr lang="zh-CN" dirty="0">
                    <a:solidFill>
                      <a:srgbClr val="000000"/>
                    </a:solidFill>
                    <a:ea typeface="宋体" panose="02010600030101010101" pitchFamily="2" charset="-122"/>
                    <a:sym typeface="+mn-ea"/>
                  </a:rPr>
                  <a:t>样本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Cambria Math" panose="02040503050406030204" pitchFamily="18" charset="0"/>
                        <a:sym typeface="+mn-ea"/>
                      </a:rPr>
                      <m:t>𝑋</m:t>
                    </m:r>
                  </m:oMath>
                </a14:m>
                <a:r>
                  <a:rPr lang="zh-CN" dirty="0">
                    <a:solidFill>
                      <a:srgbClr val="000000"/>
                    </a:solidFill>
                    <a:ea typeface="宋体" panose="02010600030101010101" pitchFamily="2" charset="-122"/>
                    <a:sym typeface="+mn-ea"/>
                  </a:rPr>
                  <a:t>的分布和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Cambria Math" panose="02040503050406030204" pitchFamily="18" charset="0"/>
                        <a:sym typeface="+mn-ea"/>
                      </a:rPr>
                      <m:t>𝜇</m:t>
                    </m:r>
                  </m:oMath>
                </a14:m>
                <a:r>
                  <a:rPr lang="zh-CN" dirty="0">
                    <a:solidFill>
                      <a:srgbClr val="000000"/>
                    </a:solidFill>
                    <a:ea typeface="宋体" panose="02010600030101010101" pitchFamily="2" charset="-122"/>
                    <a:sym typeface="+mn-ea"/>
                  </a:rPr>
                  <a:t>的先验分布分别为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𝑝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(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𝑋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|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𝜇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)=(2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𝜋</m:t>
                      </m:r>
                      <m:sSubSup>
                        <m:sSubSupPr>
                          <m:ctrlP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Cambria Math" panose="02040503050406030204" pitchFamily="18" charset="0"/>
                              <a:sym typeface="+mn-ea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Cambria Math" panose="02040503050406030204" pitchFamily="18" charset="0"/>
                              <a:sym typeface="+mn-ea"/>
                            </a:rPr>
                            <m:t>𝜎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Cambria Math" panose="02040503050406030204" pitchFamily="18" charset="0"/>
                              <a:sym typeface="+mn-ea"/>
                            </a:rPr>
                            <m:t>0</m:t>
                          </m:r>
                        </m:sub>
                        <m:sup>
                          <m: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Cambria Math" panose="02040503050406030204" pitchFamily="18" charset="0"/>
                              <a:sym typeface="+mn-ea"/>
                            </a:rPr>
                            <m:t>2</m:t>
                          </m:r>
                        </m:sup>
                      </m:sSubSup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altLang="zh-CN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r>
                        <a:rPr lang="en-US" altLang="zh-CN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𝑒𝑥𝑝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2</m:t>
                              </m:r>
                              <m:sSubSup>
                                <m:sSubSupPr>
                                  <m:ctrlPr>
                                    <a:rPr lang="en-US" altLang="zh-CN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Cambria Math" panose="02040503050406030204" pitchFamily="18" charset="0"/>
                                      <a:sym typeface="+mn-ea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Cambria Math" panose="02040503050406030204" pitchFamily="18" charset="0"/>
                                      <a:sym typeface="+mn-ea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Cambria Math" panose="02040503050406030204" pitchFamily="18" charset="0"/>
                                      <a:sym typeface="+mn-ea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en-US" altLang="zh-CN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Cambria Math" panose="02040503050406030204" pitchFamily="18" charset="0"/>
                                      <a:sym typeface="+mn-ea"/>
                                    </a:rPr>
                                    <m:t>2</m:t>
                                  </m:r>
                                </m:sup>
                              </m:sSubSup>
                            </m:den>
                          </m:f>
                          <m:nary>
                            <m:naryPr>
                              <m:chr m:val="∑"/>
                              <m:limLoc m:val="undOvr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𝜇</m:t>
                              </m:r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d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  <a:cs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𝜋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(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𝜇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)=(2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𝜋</m:t>
                      </m:r>
                      <m:sSup>
                        <m:sSupPr>
                          <m:ctrlP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Cambria Math" panose="02040503050406030204" pitchFamily="18" charset="0"/>
                              <a:sym typeface="+mn-ea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Cambria Math" panose="02040503050406030204" pitchFamily="18" charset="0"/>
                              <a:sym typeface="+mn-ea"/>
                            </a:rPr>
                            <m:t>𝜏</m:t>
                          </m:r>
                        </m:e>
                        <m:sup>
                          <m: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Cambria Math" panose="02040503050406030204" pitchFamily="18" charset="0"/>
                              <a:sym typeface="+mn-ea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r>
                        <a:rPr lang="en-US" altLang="zh-CN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𝑒𝑥𝑝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altLang="zh-CN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Cambria Math" panose="02040503050406030204" pitchFamily="18" charset="0"/>
                                      <a:sym typeface="+mn-ea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Cambria Math" panose="02040503050406030204" pitchFamily="18" charset="0"/>
                                      <a:sym typeface="+mn-ea"/>
                                    </a:rPr>
                                    <m:t>𝜏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Cambria Math" panose="02040503050406030204" pitchFamily="18" charset="0"/>
                                      <a:sym typeface="+mn-ea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𝜃</m:t>
                          </m:r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CN" altLang="en-US" b="0" dirty="0">
                  <a:solidFill>
                    <a:srgbClr val="000000"/>
                  </a:solidFill>
                  <a:ea typeface="宋体" panose="02010600030101010101" pitchFamily="2" charset="-122"/>
                </a:endParaRPr>
              </a:p>
              <a:p>
                <a:pPr marL="0" indent="0">
                  <a:buNone/>
                </a:pPr>
                <a:r>
                  <a:rPr lang="zh-CN" dirty="0">
                    <a:solidFill>
                      <a:srgbClr val="000000"/>
                    </a:solidFill>
                    <a:ea typeface="宋体" panose="02010600030101010101" pitchFamily="2" charset="-122"/>
                    <a:sym typeface="+mn-ea"/>
                  </a:rPr>
                  <a:t>由此可以写出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Cambria Math" panose="02040503050406030204" pitchFamily="18" charset="0"/>
                        <a:sym typeface="+mn-ea"/>
                      </a:rPr>
                      <m:t>𝑋</m:t>
                    </m:r>
                  </m:oMath>
                </a14:m>
                <a:r>
                  <a:rPr lang="zh-CN" dirty="0">
                    <a:solidFill>
                      <a:srgbClr val="000000"/>
                    </a:solidFill>
                    <a:ea typeface="宋体" panose="02010600030101010101" pitchFamily="2" charset="-122"/>
                    <a:sym typeface="+mn-ea"/>
                  </a:rPr>
                  <a:t>与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Cambria Math" panose="02040503050406030204" pitchFamily="18" charset="0"/>
                        <a:sym typeface="+mn-ea"/>
                      </a:rPr>
                      <m:t>𝜇</m:t>
                    </m:r>
                  </m:oMath>
                </a14:m>
                <a:r>
                  <a:rPr lang="zh-CN" dirty="0">
                    <a:solidFill>
                      <a:srgbClr val="000000"/>
                    </a:solidFill>
                    <a:ea typeface="宋体" panose="02010600030101010101" pitchFamily="2" charset="-122"/>
                    <a:sym typeface="+mn-ea"/>
                  </a:rPr>
                  <a:t>的联合分布</a:t>
                </a:r>
              </a:p>
            </p:txBody>
          </p:sp>
        </mc:Choice>
        <mc:Fallback xmlns=""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530350"/>
                <a:ext cx="7886700" cy="4998720"/>
              </a:xfr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3E5DE-81CB-4440-8C3B-9A8802DA100B}" type="slidenum">
              <a:rPr lang="zh-CN" altLang="en-US" smtClean="0"/>
              <a:t>45</a:t>
            </a:fld>
            <a:endParaRPr lang="zh-CN" altLang="en-US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贝叶斯估计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1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 smtClean="0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h</m:t>
                      </m:r>
                      <m:r>
                        <a:rPr lang="en-US" altLang="zh-CN" sz="2400" i="1" smtClean="0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(</m:t>
                      </m:r>
                      <m:r>
                        <a:rPr lang="en-US" altLang="zh-CN" sz="2400" i="1" smtClean="0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𝑋</m:t>
                      </m:r>
                      <m:r>
                        <a:rPr lang="en-US" altLang="zh-CN" sz="2400" i="1" smtClean="0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,</m:t>
                      </m:r>
                      <m:r>
                        <a:rPr lang="en-US" altLang="zh-CN" sz="2400" i="1" smtClean="0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𝜇</m:t>
                      </m:r>
                      <m:r>
                        <a:rPr lang="en-US" altLang="zh-CN" sz="2400" i="1" smtClean="0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400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∙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𝑒𝑥𝑝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CN" sz="2400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Cambria Math" panose="02040503050406030204" pitchFamily="18" charset="0"/>
                                  <a:sym typeface="+mn-ea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  <m:t>𝑛</m:t>
                                  </m:r>
                                  <m:sSup>
                                    <m:sSupPr>
                                      <m:ctrl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  <a:cs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  <a:cs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p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  <a:cs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  <m:t>−2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  <m:t>𝜇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  <a:cs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  <a:cs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  <m:t>+</m:t>
                                  </m:r>
                                  <m:nary>
                                    <m:naryPr>
                                      <m:chr m:val="∑"/>
                                      <m:limLoc m:val="subSup"/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  <a:cs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  <a:cs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  <a:cs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  <a:cs typeface="Cambria Math" panose="02040503050406030204" pitchFamily="18" charset="0"/>
                                        </a:rPr>
                                        <m:t>𝑛</m:t>
                                      </m:r>
                                    </m:sup>
                                    <m:e>
                                      <m:sSubSup>
                                        <m:sSubSupPr>
                                          <m:ctrlP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  <a:cs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  <a:cs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  <a:cs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  <m:sup>
                                          <m: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  <a:cs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</m:e>
                                  </m:nary>
                                </m:num>
                                <m:den>
                                  <m:sSubSup>
                                    <m:sSubSupPr>
                                      <m:ctrlPr>
                                        <a:rPr lang="en-US" altLang="zh-CN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Cambria Math" panose="02040503050406030204" pitchFamily="18" charset="0"/>
                                          <a:sym typeface="+mn-ea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Cambria Math" panose="02040503050406030204" pitchFamily="18" charset="0"/>
                                          <a:sym typeface="+mn-ea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Cambria Math" panose="02040503050406030204" pitchFamily="18" charset="0"/>
                                          <a:sym typeface="+mn-ea"/>
                                        </a:rPr>
                                        <m:t>0</m:t>
                                      </m:r>
                                    </m:sub>
                                    <m:sup>
                                      <m:r>
                                        <a:rPr lang="en-US" altLang="zh-CN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Cambria Math" panose="02040503050406030204" pitchFamily="18" charset="0"/>
                                          <a:sym typeface="+mn-ea"/>
                                        </a:rPr>
                                        <m:t>2</m:t>
                                      </m:r>
                                    </m:sup>
                                  </m:sSubSup>
                                </m:den>
                              </m:f>
                              <m:r>
                                <a:rPr lang="en-US" altLang="zh-CN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  <a:cs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  <a:cs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p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  <a:cs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  <m:t>−2</m:t>
                                  </m:r>
                                  <m:sSub>
                                    <m:sSub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  <a:cs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  <a:cs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  <a:cs typeface="Cambria Math" panose="02040503050406030204" pitchFamily="18" charset="0"/>
                                        </a:rPr>
                                        <m:t>𝜇</m:t>
                                      </m:r>
                                    </m:sub>
                                  </m:s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  <a:cs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  <a:cs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p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  <a:cs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altLang="zh-CN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Cambria Math" panose="02040503050406030204" pitchFamily="18" charset="0"/>
                                          <a:sym typeface="+mn-ea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Cambria Math" panose="02040503050406030204" pitchFamily="18" charset="0"/>
                                          <a:sym typeface="+mn-ea"/>
                                        </a:rPr>
                                        <m:t>𝜏</m:t>
                                      </m:r>
                                    </m:e>
                                    <m:sup>
                                      <m:r>
                                        <a:rPr lang="en-US" altLang="zh-CN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Cambria Math" panose="02040503050406030204" pitchFamily="18" charset="0"/>
                                          <a:sym typeface="+mn-ea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d>
                    </m:oMath>
                  </m:oMathPara>
                </a14:m>
                <a:endParaRPr lang="en-US" altLang="zh-CN" sz="2400" i="1" dirty="0">
                  <a:latin typeface="Cambria Math" panose="02040503050406030204" pitchFamily="18" charset="0"/>
                  <a:cs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zh-CN" altLang="en-US" sz="2400" dirty="0"/>
                  <a:t>其中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CN" sz="2400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altLang="zh-CN" sz="2400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400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2400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altLang="zh-CN" sz="2400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altLang="zh-CN" sz="2400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=(2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𝜋</m:t>
                    </m:r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)</m:t>
                        </m:r>
                      </m:e>
                      <m:sup>
                        <m:f>
                          <m:f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−(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+1)</m:t>
                            </m:r>
                          </m:num>
                          <m:den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𝜏</m:t>
                        </m:r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bSup>
                      <m:sSubSupPr>
                        <m:ctrlPr>
                          <a:rPr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Cambria Math" panose="02040503050406030204" pitchFamily="18" charset="0"/>
                            <a:sym typeface="+mn-ea"/>
                          </a:rPr>
                        </m:ctrlPr>
                      </m:sSubSupPr>
                      <m:e>
                        <m:r>
                          <a:rPr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Cambria Math" panose="02040503050406030204" pitchFamily="18" charset="0"/>
                            <a:sym typeface="+mn-ea"/>
                          </a:rPr>
                          <m:t>𝜎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Cambria Math" panose="02040503050406030204" pitchFamily="18" charset="0"/>
                            <a:sym typeface="+mn-ea"/>
                          </a:rPr>
                          <m:t>0</m:t>
                        </m:r>
                      </m:sub>
                      <m:sup>
                        <m:r>
                          <a:rPr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Cambria Math" panose="02040503050406030204" pitchFamily="18" charset="0"/>
                            <a:sym typeface="+mn-ea"/>
                          </a:rPr>
                          <m:t>−</m:t>
                        </m:r>
                        <m:r>
                          <a:rPr lang="en-US" altLang="zh-CN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Cambria Math" panose="02040503050406030204" pitchFamily="18" charset="0"/>
                            <a:sym typeface="+mn-ea"/>
                          </a:rPr>
                          <m:t>𝑛</m:t>
                        </m:r>
                      </m:sup>
                    </m:sSubSup>
                  </m:oMath>
                </a14:m>
                <a:endParaRPr lang="zh-CN" altLang="en-US" sz="2400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r>
                  <a:rPr lang="zh-CN" altLang="en-US" sz="2400" dirty="0"/>
                  <a:t>若记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𝐴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sSubSup>
                            <m:sSubSupPr>
                              <m:ctrlPr>
                                <a:rPr lang="en-US" altLang="zh-CN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Cambria Math" panose="02040503050406030204" pitchFamily="18" charset="0"/>
                                  <a:sym typeface="+mn-ea"/>
                                </a:rPr>
                              </m:ctrlPr>
                            </m:sSubSupPr>
                            <m:e>
                              <m:r>
                                <a:rPr lang="en-US" altLang="zh-CN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altLang="zh-CN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altLang="zh-CN" sz="2400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zh-CN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Cambria Math" panose="02040503050406030204" pitchFamily="18" charset="0"/>
                                  <a:sym typeface="+mn-ea"/>
                                </a:rPr>
                              </m:ctrlPr>
                            </m:sSupPr>
                            <m:e>
                              <m:r>
                                <a:rPr lang="en-US" altLang="zh-CN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𝜏</m:t>
                              </m:r>
                            </m:e>
                            <m:sup>
                              <m:r>
                                <a:rPr lang="en-US" altLang="zh-CN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zh-CN" sz="2400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, 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𝐵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𝑛</m:t>
                          </m:r>
                          <m:acc>
                            <m:accPr>
                              <m:chr m:val="̅"/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num>
                        <m:den>
                          <m:sSubSup>
                            <m:sSubSupPr>
                              <m:ctrlPr>
                                <a:rPr lang="en-US" altLang="zh-CN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Cambria Math" panose="02040503050406030204" pitchFamily="18" charset="0"/>
                                  <a:sym typeface="+mn-ea"/>
                                </a:rPr>
                              </m:ctrlPr>
                            </m:sSubSupPr>
                            <m:e>
                              <m:r>
                                <a:rPr lang="en-US" altLang="zh-CN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altLang="zh-CN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altLang="zh-CN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  <a:cs typeface="Cambria Math" panose="02040503050406030204" pitchFamily="18" charset="0"/>
                          <a:sym typeface="+mn-ea"/>
                        </a:rPr>
                        <m:t>+</m:t>
                      </m:r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𝜃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zh-CN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Cambria Math" panose="02040503050406030204" pitchFamily="18" charset="0"/>
                                  <a:sym typeface="+mn-ea"/>
                                </a:rPr>
                              </m:ctrlPr>
                            </m:sSupPr>
                            <m:e>
                              <m:r>
                                <a:rPr lang="en-US" altLang="zh-CN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𝜏</m:t>
                              </m:r>
                            </m:e>
                            <m:sup>
                              <m:r>
                                <a:rPr lang="en-US" altLang="zh-CN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zh-CN" sz="2400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,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𝐶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subSup"/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nary>
                        </m:num>
                        <m:den>
                          <m:sSubSup>
                            <m:sSubSupPr>
                              <m:ctrlPr>
                                <a:rPr lang="en-US" altLang="zh-CN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Cambria Math" panose="02040503050406030204" pitchFamily="18" charset="0"/>
                                  <a:sym typeface="+mn-ea"/>
                                </a:rPr>
                              </m:ctrlPr>
                            </m:sSubSupPr>
                            <m:e>
                              <m:r>
                                <a:rPr lang="en-US" altLang="zh-CN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altLang="zh-CN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altLang="zh-CN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  <a:cs typeface="Cambria Math" panose="02040503050406030204" pitchFamily="18" charset="0"/>
                          <a:sym typeface="+mn-ea"/>
                        </a:rPr>
                        <m:t>+</m:t>
                      </m:r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altLang="zh-CN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Cambria Math" panose="02040503050406030204" pitchFamily="18" charset="0"/>
                                  <a:sym typeface="+mn-ea"/>
                                </a:rPr>
                              </m:ctrlPr>
                            </m:sSupPr>
                            <m:e>
                              <m:r>
                                <a:rPr lang="en-US" altLang="zh-CN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𝜏</m:t>
                              </m:r>
                            </m:e>
                            <m:sup>
                              <m:r>
                                <a:rPr lang="en-US" altLang="zh-CN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Cambria Math" panose="02040503050406030204" pitchFamily="18" charset="0"/>
                                  <a:sym typeface="+mn-ea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zh-CN" altLang="en-US" sz="2400" dirty="0"/>
              </a:p>
              <a:p>
                <a:pPr marL="0" indent="0">
                  <a:buNone/>
                </a:pPr>
                <a:r>
                  <a:rPr lang="zh-CN" altLang="en-US" sz="2400" dirty="0"/>
                  <a:t>则有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h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(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𝑋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,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𝜇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400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𝑒𝑥𝑝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CN" sz="2400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Cambria Math" panose="02040503050406030204" pitchFamily="18" charset="0"/>
                                  <a:sym typeface="+mn-ea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𝐴</m:t>
                              </m:r>
                              <m:sSup>
                                <m:sSup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𝐶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altLang="zh-CN" sz="2400" i="1" dirty="0">
                  <a:solidFill>
                    <a:srgbClr val="000000"/>
                  </a:solidFill>
                  <a:latin typeface="Cambria Math" panose="02040503050406030204" pitchFamily="18" charset="0"/>
                  <a:ea typeface="宋体" panose="02010600030101010101" pitchFamily="2" charset="-122"/>
                  <a:cs typeface="Cambria Math" panose="02040503050406030204" pitchFamily="18" charset="0"/>
                  <a:sym typeface="+mn-ea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h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(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𝑋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,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𝜇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400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𝑒𝑥𝑝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CN" sz="2400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type m:val="lin"/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  <m:t>𝐵</m:t>
                                  </m:r>
                                </m:num>
                                <m:den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  <m:t>𝐴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f>
                                <m:fPr>
                                  <m:type m:val="lin"/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  <m:t>2</m:t>
                                  </m:r>
                                </m:num>
                                <m:den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  <m:t>𝐴</m:t>
                                  </m:r>
                                </m:den>
                              </m:f>
                            </m:den>
                          </m:f>
                          <m:r>
                            <a:rPr lang="en-US" altLang="zh-CN" sz="2400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altLang="zh-CN" sz="2400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𝐶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type m:val="lin"/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𝐴</m:t>
                              </m:r>
                            </m:den>
                          </m:f>
                          <m:r>
                            <a:rPr lang="en-US" altLang="zh-CN" sz="2400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zh-CN" altLang="en-US" sz="2400" dirty="0"/>
              </a:p>
              <a:p>
                <a:pPr marL="0" indent="0">
                  <a:buNone/>
                </a:pPr>
                <a:endParaRPr lang="zh-CN" altLang="en-US" sz="2400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t="-452" b="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3E5DE-81CB-4440-8C3B-9A8802DA100B}" type="slidenum">
              <a:rPr lang="zh-CN" altLang="en-US" smtClean="0"/>
              <a:t>46</a:t>
            </a:fld>
            <a:endParaRPr lang="zh-CN" altLang="en-US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贝叶斯估计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3E5DE-81CB-4440-8C3B-9A8802DA100B}" type="slidenum">
              <a:rPr lang="zh-CN" altLang="en-US" smtClean="0"/>
              <a:t>47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0000"/>
              </a:bodyPr>
              <a:lstStyle/>
              <a:p>
                <a:pPr marL="0" indent="0">
                  <a:buNone/>
                </a:pPr>
                <a:r>
                  <a:rPr lang="zh-CN" altLang="en-US" dirty="0"/>
                  <a:t>注意到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,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,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𝐵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,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zh-CN" altLang="en-US" dirty="0"/>
                  <a:t>均与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zh-CN" altLang="en-US" dirty="0"/>
                  <a:t>无关，由此容易算得样本的边际密度函数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𝑚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(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𝑋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limLoc m:val="subSup"/>
                          <m:ctrlP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h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)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𝜇</m:t>
                          </m:r>
                        </m:e>
                      </m:nary>
                      <m:r>
                        <a:rPr lang="en-US" altLang="zh-CN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𝑒𝑥𝑝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𝐶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type m:val="lin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altLang="zh-CN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𝐴</m:t>
                              </m:r>
                            </m:den>
                          </m:f>
                          <m: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(</m:t>
                      </m:r>
                      <m:f>
                        <m:fPr>
                          <m:type m:val="lin"/>
                          <m:ctrlP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𝐴</m:t>
                          </m:r>
                        </m:den>
                      </m:f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f>
                            <m:fPr>
                              <m:type m:val="lin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zh-CN" altLang="en-US" dirty="0"/>
              </a:p>
              <a:p>
                <a:pPr marL="0" indent="0">
                  <a:buNone/>
                </a:pPr>
                <a:r>
                  <a:rPr lang="zh-CN" altLang="en-US" dirty="0"/>
                  <a:t>应用贝叶斯公式即可得到后验分布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𝜋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(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𝜇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|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𝑋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h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altLang="zh-CN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=(</m:t>
                      </m:r>
                      <m:f>
                        <m:fPr>
                          <m:type m:val="lin"/>
                          <m:ctrlP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𝐴</m:t>
                          </m:r>
                        </m:den>
                      </m:f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f>
                            <m:fPr>
                              <m:type m:val="lin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r>
                        <a:rPr lang="en-US" altLang="zh-CN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𝑒𝑥𝑝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f>
                                <m:fPr>
                                  <m:type m:val="lin"/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  <m:t>2</m:t>
                                  </m:r>
                                </m:num>
                                <m:den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  <m:t>𝐴</m:t>
                                  </m:r>
                                </m:den>
                              </m:f>
                            </m:den>
                          </m:f>
                          <m: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𝐴</m:t>
                          </m:r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  <a:p>
                <a:pPr marL="0" indent="0">
                  <a:buNone/>
                </a:pPr>
                <a:r>
                  <a:rPr lang="zh-CN" altLang="en-US" dirty="0"/>
                  <a:t>这说明在样本给定后，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zh-CN" altLang="en-US" dirty="0"/>
                  <a:t>的后验分布为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𝑁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(</m:t>
                    </m:r>
                    <m:f>
                      <m:fPr>
                        <m:type m:val="lin"/>
                        <m:ctrlP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𝐵</m:t>
                        </m:r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𝐴</m:t>
                        </m:r>
                      </m:den>
                    </m:f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,</m:t>
                    </m:r>
                    <m:f>
                      <m:fPr>
                        <m:type m:val="lin"/>
                        <m:ctrlP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𝐴</m:t>
                        </m:r>
                      </m:den>
                    </m:f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" name="内容占位符 4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b="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贝叶斯估计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3E5DE-81CB-4440-8C3B-9A8802DA100B}" type="slidenum">
              <a:rPr lang="zh-CN" altLang="en-US" smtClean="0"/>
              <a:t>48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2500" lnSpcReduction="10000"/>
              </a:bodyPr>
              <a:lstStyle/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400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μ</m:t>
                      </m:r>
                      <m:r>
                        <a:rPr lang="en-US" altLang="zh-CN" sz="2400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|</m:t>
                      </m:r>
                      <m:r>
                        <m:rPr>
                          <m:sty m:val="p"/>
                        </m:rPr>
                        <a:rPr lang="en-US" altLang="zh-CN" sz="2400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X</m:t>
                      </m:r>
                      <m:r>
                        <a:rPr lang="en-US" altLang="zh-CN" sz="2400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~</m:t>
                      </m:r>
                      <m:r>
                        <m:rPr>
                          <m:sty m:val="p"/>
                        </m:rPr>
                        <a:rPr lang="en-US" altLang="zh-CN" sz="2400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N</m:t>
                      </m:r>
                      <m:r>
                        <a:rPr lang="en-US" altLang="zh-CN" sz="2400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(</m:t>
                      </m:r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𝑛</m:t>
                          </m:r>
                          <m:sSubSup>
                            <m:sSub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̅"/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−2</m:t>
                              </m:r>
                            </m:sup>
                          </m:sSubSup>
                          <m:r>
                            <a:rPr lang="en-US" altLang="zh-CN" sz="2400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𝜃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altLang="zh-CN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Cambria Math" panose="02040503050406030204" pitchFamily="18" charset="0"/>
                                      <a:sym typeface="+mn-ea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Cambria Math" panose="02040503050406030204" pitchFamily="18" charset="0"/>
                                      <a:sym typeface="+mn-ea"/>
                                    </a:rPr>
                                    <m:t>𝜏</m:t>
                                  </m:r>
                                </m:e>
                                <m:sup>
                                  <m:r>
                                    <a:rPr lang="en-US" altLang="zh-CN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Cambria Math" panose="02040503050406030204" pitchFamily="18" charset="0"/>
                                      <a:sym typeface="+mn-ea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num>
                        <m:den>
                          <m:r>
                            <a:rPr lang="en-US" altLang="zh-CN" sz="2400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𝑛</m:t>
                          </m:r>
                          <m:sSubSup>
                            <m:sSub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−2</m:t>
                              </m:r>
                            </m:sup>
                          </m:sSubSup>
                          <m:r>
                            <a:rPr lang="en-US" altLang="zh-CN" sz="2400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−2</m:t>
                              </m:r>
                            </m:sup>
                          </m:sSup>
                        </m:den>
                      </m:f>
                      <m:r>
                        <a:rPr lang="en-US" altLang="zh-CN" sz="2400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,</m:t>
                      </m:r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𝑛</m:t>
                          </m:r>
                          <m:sSubSup>
                            <m:sSub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−2</m:t>
                              </m:r>
                            </m:sup>
                          </m:sSubSup>
                          <m:r>
                            <a:rPr lang="en-US" altLang="zh-CN" sz="2400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−2</m:t>
                              </m:r>
                            </m:sup>
                          </m:sSup>
                        </m:den>
                      </m:f>
                      <m:r>
                        <a:rPr lang="en-US" altLang="zh-CN" sz="2400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400" dirty="0"/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zh-CN" altLang="en-US" sz="2900" dirty="0"/>
                  <a:t>后验均值即为其贝叶斯估计：</a:t>
                </a:r>
              </a:p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altLang="zh-CN" sz="2400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𝜇</m:t>
                          </m:r>
                        </m:e>
                      </m:acc>
                      <m:r>
                        <a:rPr lang="en-US" altLang="zh-CN" sz="2400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type m:val="lin"/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sSubSup>
                                <m:sSubSup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den>
                          </m:f>
                        </m:num>
                        <m:den>
                          <m:f>
                            <m:fPr>
                              <m:type m:val="lin"/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sSubSup>
                                <m:sSubSup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den>
                          </m:f>
                          <m:r>
                            <a:rPr lang="en-US" altLang="zh-CN" sz="2400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type m:val="lin"/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den>
                      </m:f>
                      <m:acc>
                        <m:accPr>
                          <m:chr m:val="̅"/>
                          <m:ctrlPr>
                            <a:rPr lang="en-US" altLang="zh-CN" sz="2400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altLang="zh-CN" sz="2400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type m:val="lin"/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num>
                        <m:den>
                          <m:f>
                            <m:fPr>
                              <m:type m:val="lin"/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sSubSup>
                                <m:sSubSup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den>
                          </m:f>
                          <m:r>
                            <a:rPr lang="en-US" altLang="zh-CN" sz="2400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type m:val="lin"/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den>
                      </m:f>
                      <m:r>
                        <a:rPr lang="en-US" altLang="zh-CN" sz="2400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zh-CN" altLang="en-US" sz="2400" dirty="0"/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zh-CN" altLang="en-US" sz="2900" dirty="0"/>
                  <a:t>它是样本均值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CN" sz="29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90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zh-CN" altLang="en-US" sz="2900" dirty="0"/>
                  <a:t>与先验均值</a:t>
                </a:r>
                <a14:m>
                  <m:oMath xmlns:m="http://schemas.openxmlformats.org/officeDocument/2006/math">
                    <m:r>
                      <a:rPr lang="en-US" altLang="zh-CN" sz="290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zh-CN" altLang="en-US" sz="2900" dirty="0"/>
                  <a:t>的加权平均。当方差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900" i="1">
                            <a:latin typeface="Cambria Math" panose="02040503050406030204" pitchFamily="18" charset="0"/>
                            <a:sym typeface="+mn-ea"/>
                          </a:rPr>
                        </m:ctrlPr>
                      </m:sSubSupPr>
                      <m:e>
                        <m:r>
                          <a:rPr lang="en-US" altLang="zh-CN" sz="2900">
                            <a:latin typeface="Cambria Math" panose="02040503050406030204" pitchFamily="18" charset="0"/>
                            <a:sym typeface="+mn-ea"/>
                          </a:rPr>
                          <m:t>𝜎</m:t>
                        </m:r>
                      </m:e>
                      <m:sub>
                        <m:r>
                          <a:rPr lang="en-US" altLang="zh-CN" sz="2900">
                            <a:latin typeface="Cambria Math" panose="02040503050406030204" pitchFamily="18" charset="0"/>
                            <a:sym typeface="+mn-ea"/>
                          </a:rPr>
                          <m:t>0</m:t>
                        </m:r>
                      </m:sub>
                      <m:sup>
                        <m:r>
                          <a:rPr lang="en-US" altLang="zh-CN" sz="2900">
                            <a:latin typeface="Cambria Math" panose="02040503050406030204" pitchFamily="18" charset="0"/>
                            <a:sym typeface="+mn-ea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zh-CN" altLang="en-US" sz="2900" dirty="0"/>
                  <a:t>较小或样本量n较大时，样本均值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CN" sz="29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90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zh-CN" altLang="en-US" sz="2900" dirty="0"/>
                  <a:t>的权重较大；当先验方差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900" i="1">
                            <a:latin typeface="Cambria Math" panose="02040503050406030204" pitchFamily="18" charset="0"/>
                            <a:sym typeface="+mn-ea"/>
                          </a:rPr>
                        </m:ctrlPr>
                      </m:sSupPr>
                      <m:e>
                        <m:r>
                          <a:rPr lang="en-US" altLang="zh-CN" sz="2900">
                            <a:latin typeface="Cambria Math" panose="02040503050406030204" pitchFamily="18" charset="0"/>
                            <a:sym typeface="+mn-ea"/>
                          </a:rPr>
                          <m:t>𝜏</m:t>
                        </m:r>
                      </m:e>
                      <m:sup>
                        <m:r>
                          <a:rPr lang="en-US" altLang="zh-CN" sz="2900">
                            <a:latin typeface="Cambria Math" panose="02040503050406030204" pitchFamily="18" charset="0"/>
                            <a:sym typeface="+mn-ea"/>
                          </a:rPr>
                          <m:t>2</m:t>
                        </m:r>
                      </m:sup>
                    </m:sSup>
                  </m:oMath>
                </a14:m>
                <a:r>
                  <a:rPr lang="zh-CN" altLang="en-US" sz="2900" dirty="0"/>
                  <a:t>较小时，先验均值</a:t>
                </a:r>
                <a14:m>
                  <m:oMath xmlns:m="http://schemas.openxmlformats.org/officeDocument/2006/math">
                    <m:r>
                      <a:rPr lang="en-US" altLang="zh-CN" sz="290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zh-CN" altLang="en-US" sz="2900" dirty="0"/>
                  <a:t>的权重较大，符合人们的经验。</a:t>
                </a:r>
              </a:p>
            </p:txBody>
          </p:sp>
        </mc:Choice>
        <mc:Fallback xmlns="">
          <p:sp>
            <p:nvSpPr>
              <p:cNvPr id="5" name="内容占位符 4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b="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062161"/>
          </a:xfrm>
        </p:spPr>
        <p:txBody>
          <a:bodyPr/>
          <a:lstStyle/>
          <a:p>
            <a:pPr algn="ctr"/>
            <a:r>
              <a:rPr lang="zh-CN" altLang="en-US" dirty="0"/>
              <a:t>共轭分布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3E5DE-81CB-4440-8C3B-9A8802DA100B}" type="slidenum">
              <a:rPr lang="zh-CN" altLang="en-US" smtClean="0"/>
              <a:t>49</a:t>
            </a:fld>
            <a:endParaRPr lang="zh-CN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062161"/>
          </a:xfrm>
        </p:spPr>
        <p:txBody>
          <a:bodyPr/>
          <a:lstStyle/>
          <a:p>
            <a:pPr algn="ctr"/>
            <a:r>
              <a:rPr lang="zh-CN" altLang="en-US" dirty="0"/>
              <a:t>单变量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3E5DE-81CB-4440-8C3B-9A8802DA100B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b="1" dirty="0"/>
              <a:t>一些友好的分布：两点分布</a:t>
            </a:r>
            <a:endParaRPr kumimoji="1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zh-CN" dirty="0"/>
                  <a:t>硬币投掷</a:t>
                </a:r>
              </a:p>
              <a:p>
                <a:pPr marL="0" lv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𝑝</m:t>
                      </m:r>
                      <m:r>
                        <a:rPr kumimoji="1" lang="en-US" altLang="zh-CN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𝑥</m:t>
                      </m:r>
                      <m:r>
                        <a:rPr kumimoji="1" lang="en-US" altLang="zh-CN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|</m:t>
                      </m:r>
                      <m:r>
                        <a:rPr kumimoji="1" lang="en-US" altLang="zh-CN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𝜇</m:t>
                      </m:r>
                      <m:r>
                        <a:rPr kumimoji="1" lang="en-US" altLang="zh-CN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)=</m:t>
                      </m:r>
                      <m:sSup>
                        <m:sSupPr>
                          <m:ctrlPr>
                            <a:rPr kumimoji="1" lang="en-US" altLang="zh-CN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𝜇</m:t>
                          </m:r>
                        </m:e>
                        <m:sup>
                          <m:r>
                            <a:rPr kumimoji="1" lang="en-US" altLang="zh-CN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  <m:r>
                        <a:rPr kumimoji="1" lang="en-US" altLang="zh-CN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1</m:t>
                      </m:r>
                      <m:r>
                        <a:rPr kumimoji="1" lang="en-US" altLang="zh-CN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−</m:t>
                      </m:r>
                      <m:r>
                        <a:rPr kumimoji="1" lang="en-US" altLang="zh-CN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𝜇</m:t>
                      </m:r>
                      <m:sSup>
                        <m:sSupPr>
                          <m:ctrlPr>
                            <a:rPr kumimoji="1" lang="en-US" altLang="zh-CN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kumimoji="1" lang="en-US" altLang="zh-CN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1</m:t>
                          </m:r>
                          <m:r>
                            <a:rPr kumimoji="1" lang="en-US" altLang="zh-CN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−</m:t>
                          </m:r>
                          <m:r>
                            <a:rPr kumimoji="1" lang="en-US" altLang="zh-CN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𝑥</m:t>
                          </m:r>
                          <m:r>
                            <a:rPr kumimoji="1" lang="en-US" altLang="zh-CN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kumimoji="1" lang="en-US" altLang="zh-CN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, </m:t>
                      </m:r>
                      <m:r>
                        <a:rPr kumimoji="1" lang="en-US" altLang="zh-CN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𝑥</m:t>
                      </m:r>
                      <m:r>
                        <a:rPr kumimoji="1" lang="en-US" altLang="zh-CN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∈{</m:t>
                      </m:r>
                      <m:r>
                        <a:rPr kumimoji="1" lang="en-US" altLang="zh-CN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0</m:t>
                      </m:r>
                      <m:r>
                        <a:rPr kumimoji="1" lang="en-US" altLang="zh-CN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,</m:t>
                      </m:r>
                      <m:r>
                        <a:rPr kumimoji="1" lang="en-US" altLang="zh-CN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1</m:t>
                      </m:r>
                      <m:r>
                        <a:rPr kumimoji="1" lang="en-US" altLang="zh-CN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kumimoji="1" lang="en-US" altLang="zh-CN" i="1" dirty="0">
                  <a:solidFill>
                    <a:schemeClr val="tx1"/>
                  </a:solidFill>
                  <a:latin typeface="Cambria Math" panose="02040503050406030204" pitchFamily="18" charset="0"/>
                  <a:cs typeface="Cambria Math" panose="02040503050406030204" pitchFamily="18" charset="0"/>
                </a:endParaRPr>
              </a:p>
              <a:p>
                <a:pPr marL="0" lv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𝔼</m:t>
                      </m:r>
                      <m:r>
                        <a:rPr kumimoji="1" lang="en-US" altLang="zh-CN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[</m:t>
                      </m:r>
                      <m:r>
                        <a:rPr kumimoji="1" lang="en-US" altLang="zh-CN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𝑥</m:t>
                      </m:r>
                      <m:r>
                        <a:rPr kumimoji="1" lang="en-US" altLang="zh-CN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]=</m:t>
                      </m:r>
                      <m:r>
                        <a:rPr kumimoji="1" lang="en-US" altLang="zh-CN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kumimoji="1" lang="en-US" altLang="zh-CN" i="1" dirty="0">
                  <a:solidFill>
                    <a:schemeClr val="tx1"/>
                  </a:solidFill>
                  <a:latin typeface="Cambria Math" panose="02040503050406030204" pitchFamily="18" charset="0"/>
                  <a:cs typeface="Cambria Math" panose="02040503050406030204" pitchFamily="18" charset="0"/>
                </a:endParaRPr>
              </a:p>
              <a:p>
                <a:pPr marL="0" lv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𝕍</m:t>
                      </m:r>
                      <m:r>
                        <a:rPr kumimoji="1" lang="en-US" altLang="zh-CN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[</m:t>
                      </m:r>
                      <m:r>
                        <a:rPr kumimoji="1" lang="en-US" altLang="zh-CN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𝑥</m:t>
                      </m:r>
                      <m:r>
                        <a:rPr kumimoji="1" lang="en-US" altLang="zh-CN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]=</m:t>
                      </m:r>
                      <m:r>
                        <a:rPr kumimoji="1" lang="en-US" altLang="zh-CN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𝜇</m:t>
                      </m:r>
                      <m:r>
                        <a:rPr kumimoji="1" lang="en-US" altLang="zh-CN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1</m:t>
                      </m:r>
                      <m:r>
                        <a:rPr kumimoji="1" lang="en-US" altLang="zh-CN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−</m:t>
                      </m:r>
                      <m:r>
                        <a:rPr kumimoji="1" lang="en-US" altLang="zh-CN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𝜇</m:t>
                      </m:r>
                      <m:r>
                        <a:rPr kumimoji="1" lang="en-US" altLang="zh-CN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CN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t="-44" b="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3154" y="3573016"/>
            <a:ext cx="1689100" cy="2489200"/>
          </a:xfrm>
          <a:prstGeom prst="rect">
            <a:avLst/>
          </a:prstGeom>
        </p:spPr>
      </p:pic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3E5DE-81CB-4440-8C3B-9A8802DA100B}" type="slidenum">
              <a:rPr lang="zh-CN" altLang="en-US" smtClean="0"/>
              <a:t>50</a:t>
            </a:fld>
            <a:endParaRPr lang="zh-CN" altLang="en-US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b="1" dirty="0"/>
              <a:t>一些友好的分布：二项分布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en-US" altLang="zh-CN" dirty="0"/>
                  <a:t>N</a:t>
                </a:r>
                <a:r>
                  <a:rPr kumimoji="1" lang="zh-CN" altLang="en-US" dirty="0"/>
                  <a:t>次硬币投掷</a:t>
                </a:r>
              </a:p>
              <a:p>
                <a:pPr marL="0" lv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𝑝</m:t>
                      </m:r>
                      <m:r>
                        <a:rPr kumimoji="1" lang="en-US" altLang="zh-CN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𝑥</m:t>
                      </m:r>
                      <m:r>
                        <a:rPr kumimoji="1" lang="en-US" altLang="zh-CN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|</m:t>
                      </m:r>
                      <m:r>
                        <a:rPr kumimoji="1" lang="en-US" altLang="zh-CN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𝑁</m:t>
                      </m:r>
                      <m:r>
                        <a:rPr kumimoji="1" lang="en-US" altLang="zh-CN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,</m:t>
                      </m:r>
                      <m:r>
                        <a:rPr kumimoji="1" lang="en-US" altLang="zh-CN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𝜇</m:t>
                      </m:r>
                      <m:r>
                        <a:rPr kumimoji="1" lang="en-US" altLang="zh-CN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)=</m:t>
                      </m:r>
                      <m:d>
                        <m:dPr>
                          <m:ctrlPr>
                            <a:rPr kumimoji="1" lang="en-US" altLang="zh-CN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kumimoji="1" lang="en-US" altLang="zh-CN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CN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𝑁</m:t>
                              </m:r>
                            </m:num>
                            <m:den>
                              <m:r>
                                <a:rPr kumimoji="1" lang="en-US" altLang="zh-CN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</m:e>
                      </m:d>
                      <m:sSup>
                        <m:sSupPr>
                          <m:ctrlPr>
                            <a:rPr kumimoji="1" lang="en-US" altLang="zh-CN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𝜇</m:t>
                          </m:r>
                        </m:e>
                        <m:sup>
                          <m:r>
                            <a:rPr kumimoji="1" lang="en-US" altLang="zh-CN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  <m:r>
                        <a:rPr kumimoji="1" lang="en-US" altLang="zh-CN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1</m:t>
                      </m:r>
                      <m:r>
                        <a:rPr kumimoji="1" lang="en-US" altLang="zh-CN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−</m:t>
                      </m:r>
                      <m:r>
                        <a:rPr kumimoji="1" lang="en-US" altLang="zh-CN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𝜇</m:t>
                      </m:r>
                      <m:sSup>
                        <m:sSupPr>
                          <m:ctrlPr>
                            <a:rPr kumimoji="1" lang="en-US" altLang="zh-CN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kumimoji="1" lang="en-US" altLang="zh-CN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𝑁</m:t>
                          </m:r>
                          <m:r>
                            <a:rPr kumimoji="1" lang="en-US" altLang="zh-CN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−</m:t>
                          </m:r>
                          <m:r>
                            <a:rPr kumimoji="1" lang="en-US" altLang="zh-CN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𝑥</m:t>
                          </m:r>
                          <m:r>
                            <a:rPr kumimoji="1" lang="en-US" altLang="zh-CN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kumimoji="1" lang="en-US" altLang="zh-CN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kumimoji="1" lang="en-US" altLang="zh-CN" i="1" dirty="0">
                  <a:solidFill>
                    <a:schemeClr val="tx1"/>
                  </a:solidFill>
                  <a:latin typeface="Cambria Math" panose="02040503050406030204" pitchFamily="18" charset="0"/>
                  <a:cs typeface="Cambria Math" panose="02040503050406030204" pitchFamily="18" charset="0"/>
                </a:endParaRPr>
              </a:p>
              <a:p>
                <a:pPr marL="0" lv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𝔼</m:t>
                      </m:r>
                      <m:r>
                        <a:rPr kumimoji="1" lang="en-US" altLang="zh-CN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[</m:t>
                      </m:r>
                      <m:r>
                        <a:rPr kumimoji="1" lang="en-US" altLang="zh-CN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𝑥</m:t>
                      </m:r>
                      <m:r>
                        <a:rPr kumimoji="1" lang="en-US" altLang="zh-CN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]=</m:t>
                      </m:r>
                      <m:r>
                        <a:rPr kumimoji="1" lang="en-US" altLang="zh-CN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𝑁</m:t>
                      </m:r>
                      <m:r>
                        <a:rPr kumimoji="1" lang="en-US" altLang="zh-CN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kumimoji="1" lang="en-US" altLang="zh-CN" i="1" dirty="0">
                  <a:solidFill>
                    <a:schemeClr val="tx1"/>
                  </a:solidFill>
                  <a:latin typeface="Cambria Math" panose="02040503050406030204" pitchFamily="18" charset="0"/>
                  <a:cs typeface="Cambria Math" panose="02040503050406030204" pitchFamily="18" charset="0"/>
                </a:endParaRPr>
              </a:p>
              <a:p>
                <a:pPr marL="0" lv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𝕍</m:t>
                      </m:r>
                      <m:r>
                        <a:rPr kumimoji="1" lang="en-US" altLang="zh-CN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[</m:t>
                      </m:r>
                      <m:r>
                        <a:rPr kumimoji="1" lang="en-US" altLang="zh-CN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𝑥</m:t>
                      </m:r>
                      <m:r>
                        <a:rPr kumimoji="1" lang="en-US" altLang="zh-CN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]=</m:t>
                      </m:r>
                      <m:r>
                        <a:rPr kumimoji="1" lang="en-US" altLang="zh-CN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𝑁</m:t>
                      </m:r>
                      <m:r>
                        <a:rPr kumimoji="1" lang="en-US" altLang="zh-CN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𝜇</m:t>
                      </m:r>
                      <m:r>
                        <a:rPr kumimoji="1" lang="en-US" altLang="zh-CN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1</m:t>
                      </m:r>
                      <m:r>
                        <a:rPr kumimoji="1" lang="en-US" altLang="zh-CN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−</m:t>
                      </m:r>
                      <m:r>
                        <a:rPr kumimoji="1" lang="en-US" altLang="zh-CN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𝜇</m:t>
                      </m:r>
                      <m:r>
                        <a:rPr kumimoji="1" lang="en-US" altLang="zh-CN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CN" dirty="0">
                  <a:solidFill>
                    <a:schemeClr val="tx1"/>
                  </a:solidFill>
                </a:endParaRPr>
              </a:p>
              <a:p>
                <a:pPr marL="0" lvl="0" indent="0">
                  <a:buFont typeface="Arial" panose="020B0604020202020204" pitchFamily="34" charset="0"/>
                  <a:buNone/>
                </a:pPr>
                <a:endParaRPr kumimoji="1"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b="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298" y="3349218"/>
            <a:ext cx="1689100" cy="24892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2698" y="3501618"/>
            <a:ext cx="1689100" cy="24892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5098" y="3654018"/>
            <a:ext cx="1689100" cy="24892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7498" y="3806418"/>
            <a:ext cx="1689100" cy="24892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9898" y="3958818"/>
            <a:ext cx="1689100" cy="24892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2298" y="4111218"/>
            <a:ext cx="1689100" cy="24892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698" y="4263618"/>
            <a:ext cx="1689100" cy="2489200"/>
          </a:xfrm>
          <a:prstGeom prst="rect">
            <a:avLst/>
          </a:prstGeom>
        </p:spPr>
      </p:pic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3E5DE-81CB-4440-8C3B-9A8802DA100B}" type="slidenum">
              <a:rPr lang="zh-CN" altLang="en-US" smtClean="0"/>
              <a:t>51</a:t>
            </a:fld>
            <a:endParaRPr lang="zh-CN" altLang="en-US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b="1" dirty="0"/>
              <a:t>一些友好的分布：</a:t>
            </a:r>
            <a:r>
              <a:rPr kumimoji="1" lang="en-US" altLang="zh-CN" b="1" dirty="0"/>
              <a:t>Beta</a:t>
            </a:r>
            <a:r>
              <a:rPr kumimoji="1" lang="zh-CN" altLang="en-US" b="1" dirty="0"/>
              <a:t>分布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1415" y="1573213"/>
            <a:ext cx="5689600" cy="4120356"/>
          </a:xfrm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3E5DE-81CB-4440-8C3B-9A8802DA100B}" type="slidenum">
              <a:rPr lang="zh-CN" altLang="en-US" smtClean="0"/>
              <a:t>52</a:t>
            </a:fld>
            <a:endParaRPr lang="zh-CN" altLang="en-US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b="1" dirty="0"/>
              <a:t>一些友好的分布：</a:t>
            </a:r>
            <a:r>
              <a:rPr kumimoji="1" lang="en-US" altLang="zh-CN" b="1" dirty="0"/>
              <a:t>Beta</a:t>
            </a:r>
            <a:r>
              <a:rPr kumimoji="1" lang="zh-CN" altLang="en-US" b="1" dirty="0"/>
              <a:t>分布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321435"/>
                <a:ext cx="7886700" cy="5436235"/>
              </a:xfrm>
            </p:spPr>
            <p:txBody>
              <a:bodyPr>
                <a:normAutofit/>
              </a:bodyPr>
              <a:lstStyle/>
              <a:p>
                <a:r>
                  <a:rPr kumimoji="1" lang="zh-CN" dirty="0"/>
                  <a:t>模拟有限区间</a:t>
                </a:r>
                <a:r>
                  <a:rPr kumimoji="1" lang="en-US" altLang="zh-CN" dirty="0"/>
                  <a:t>[0,1]</a:t>
                </a:r>
                <a:r>
                  <a:rPr kumimoji="1" lang="zh-CN" altLang="en-US" dirty="0"/>
                  <a:t>上的连续随机变量</a:t>
                </a:r>
                <a:endParaRPr kumimoji="1" lang="en-US" altLang="zh-CN" dirty="0"/>
              </a:p>
              <a:p>
                <a:pPr marL="0" lvl="0" indent="0">
                  <a:lnSpc>
                    <a:spcPct val="110000"/>
                  </a:lnSpc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𝑝</m:t>
                      </m:r>
                      <m:r>
                        <a:rPr kumimoji="1" lang="en-US" altLang="zh-CN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𝜇</m:t>
                      </m:r>
                      <m:r>
                        <a:rPr kumimoji="1" lang="en-US" altLang="zh-CN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|</m:t>
                      </m:r>
                      <m:r>
                        <a:rPr kumimoji="1" lang="en-US" altLang="zh-CN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𝛼</m:t>
                      </m:r>
                      <m:r>
                        <a:rPr kumimoji="1" lang="en-US" altLang="zh-CN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,</m:t>
                      </m:r>
                      <m:r>
                        <a:rPr kumimoji="1" lang="en-US" altLang="zh-CN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𝛽</m:t>
                      </m:r>
                      <m:r>
                        <a:rPr kumimoji="1" lang="en-US" altLang="zh-CN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kumimoji="1" lang="en-US" altLang="zh-CN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𝛤</m:t>
                          </m:r>
                          <m:r>
                            <a:rPr kumimoji="1" lang="en-US" altLang="zh-CN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𝛼</m:t>
                          </m:r>
                          <m:r>
                            <a:rPr kumimoji="1" lang="en-US" altLang="zh-CN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+</m:t>
                          </m:r>
                          <m:r>
                            <a:rPr kumimoji="1" lang="en-US" altLang="zh-CN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𝛽</m:t>
                          </m:r>
                          <m:r>
                            <a:rPr kumimoji="1" lang="en-US" altLang="zh-CN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kumimoji="1" lang="en-US" altLang="zh-CN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𝛤</m:t>
                          </m:r>
                          <m:r>
                            <a:rPr kumimoji="1" lang="en-US" altLang="zh-CN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𝛼</m:t>
                          </m:r>
                          <m:r>
                            <a:rPr kumimoji="1" lang="en-US" altLang="zh-CN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)</m:t>
                          </m:r>
                          <m:r>
                            <a:rPr kumimoji="1" lang="en-US" altLang="zh-CN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𝛤</m:t>
                          </m:r>
                          <m:r>
                            <a:rPr kumimoji="1" lang="en-US" altLang="zh-CN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𝛽</m:t>
                          </m:r>
                          <m:r>
                            <a:rPr kumimoji="1" lang="en-US" altLang="zh-CN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sSup>
                        <m:sSupPr>
                          <m:ctrlPr>
                            <a:rPr kumimoji="1" lang="en-US" altLang="zh-CN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𝜇</m:t>
                          </m:r>
                        </m:e>
                        <m:sup>
                          <m:r>
                            <a:rPr kumimoji="1" lang="en-US" altLang="zh-CN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𝛼</m:t>
                          </m:r>
                          <m:r>
                            <a:rPr kumimoji="1" lang="en-US" altLang="zh-CN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kumimoji="1" lang="en-US" altLang="zh-CN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(1−</m:t>
                      </m:r>
                      <m:r>
                        <a:rPr kumimoji="1" lang="en-US" altLang="zh-CN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𝜇</m:t>
                      </m:r>
                      <m:sSup>
                        <m:sSupPr>
                          <m:ctrlPr>
                            <a:rPr kumimoji="1" lang="en-US" altLang="zh-CN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kumimoji="1" lang="en-US" altLang="zh-CN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𝛽</m:t>
                          </m:r>
                          <m:r>
                            <a:rPr kumimoji="1" lang="en-US" altLang="zh-CN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−1)</m:t>
                          </m:r>
                        </m:sup>
                      </m:sSup>
                    </m:oMath>
                  </m:oMathPara>
                </a14:m>
                <a:endParaRPr kumimoji="1" lang="en-US" altLang="zh-CN" i="1" dirty="0">
                  <a:solidFill>
                    <a:schemeClr val="tx1"/>
                  </a:solidFill>
                  <a:latin typeface="Cambria Math" panose="02040503050406030204" pitchFamily="18" charset="0"/>
                  <a:cs typeface="Cambria Math" panose="02040503050406030204" pitchFamily="18" charset="0"/>
                </a:endParaRPr>
              </a:p>
              <a:p>
                <a:pPr marL="0" lvl="0" indent="0">
                  <a:lnSpc>
                    <a:spcPts val="7000"/>
                  </a:lnSpc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𝛤</m:t>
                      </m:r>
                      <m:r>
                        <a:rPr kumimoji="1" lang="en-US" altLang="zh-CN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𝑡</m:t>
                      </m:r>
                      <m:r>
                        <a:rPr kumimoji="1" lang="en-US" altLang="zh-CN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limLoc m:val="subSup"/>
                          <m:ctrlP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+∞</m:t>
                          </m:r>
                        </m:sup>
                        <m:e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𝑒𝑥𝑝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(−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)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  <m:r>
                        <a:rPr kumimoji="1" lang="en-US" altLang="zh-CN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,</m:t>
                      </m:r>
                      <m:r>
                        <a:rPr kumimoji="1" lang="en-US" altLang="zh-CN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𝑡</m:t>
                      </m:r>
                      <m:r>
                        <a:rPr kumimoji="1" lang="en-US" altLang="zh-CN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kumimoji="1" lang="en-US" altLang="zh-CN" i="1" dirty="0">
                  <a:solidFill>
                    <a:schemeClr val="tx1"/>
                  </a:solidFill>
                  <a:latin typeface="Cambria Math" panose="02040503050406030204" pitchFamily="18" charset="0"/>
                  <a:cs typeface="Cambria Math" panose="02040503050406030204" pitchFamily="18" charset="0"/>
                </a:endParaRPr>
              </a:p>
              <a:p>
                <a:pPr marL="0" lvl="0" indent="0">
                  <a:lnSpc>
                    <a:spcPts val="6000"/>
                  </a:lnSpc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𝔼</m:t>
                      </m:r>
                      <m:r>
                        <a:rPr kumimoji="1" lang="en-US" altLang="zh-CN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[</m:t>
                      </m:r>
                      <m:r>
                        <a:rPr kumimoji="1" lang="en-US" altLang="zh-CN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𝜇</m:t>
                      </m:r>
                      <m:r>
                        <a:rPr kumimoji="1" lang="en-US" altLang="zh-CN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]=</m:t>
                      </m:r>
                      <m:f>
                        <m:fPr>
                          <m:ctrlPr>
                            <a:rPr kumimoji="1" lang="en-US" altLang="zh-CN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𝛼</m:t>
                          </m:r>
                        </m:num>
                        <m:den>
                          <m:r>
                            <a:rPr kumimoji="1" lang="en-US" altLang="zh-CN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𝛼</m:t>
                          </m:r>
                          <m:r>
                            <a:rPr kumimoji="1" lang="en-US" altLang="zh-CN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+</m:t>
                          </m:r>
                          <m:r>
                            <a:rPr kumimoji="1" lang="en-US" altLang="zh-CN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𝛽</m:t>
                          </m:r>
                        </m:den>
                      </m:f>
                    </m:oMath>
                  </m:oMathPara>
                </a14:m>
                <a:endParaRPr kumimoji="1" lang="en-US" altLang="zh-CN" i="1" dirty="0">
                  <a:solidFill>
                    <a:schemeClr val="tx1"/>
                  </a:solidFill>
                  <a:latin typeface="Cambria Math" panose="02040503050406030204" pitchFamily="18" charset="0"/>
                  <a:cs typeface="Cambria Math" panose="02040503050406030204" pitchFamily="18" charset="0"/>
                </a:endParaRPr>
              </a:p>
              <a:p>
                <a:pPr marL="0" lvl="0" indent="0">
                  <a:buFont typeface="Arial" panose="020B0604020202020204" pitchFamily="34" charset="0"/>
                  <a:buNone/>
                </a:pPr>
                <a:endParaRPr kumimoji="1" lang="en-US" altLang="zh-CN" i="1" dirty="0">
                  <a:solidFill>
                    <a:schemeClr val="tx1"/>
                  </a:solidFill>
                  <a:latin typeface="Cambria Math" panose="02040503050406030204" pitchFamily="18" charset="0"/>
                  <a:cs typeface="Cambria Math" panose="02040503050406030204" pitchFamily="18" charset="0"/>
                </a:endParaRPr>
              </a:p>
              <a:p>
                <a:pPr marL="0" lv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𝕍</m:t>
                      </m:r>
                      <m:r>
                        <a:rPr kumimoji="1" lang="en-US" altLang="zh-CN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[</m:t>
                      </m:r>
                      <m:r>
                        <a:rPr kumimoji="1" lang="en-US" altLang="zh-CN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𝜇</m:t>
                      </m:r>
                      <m:r>
                        <a:rPr kumimoji="1" lang="en-US" altLang="zh-CN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]=</m:t>
                      </m:r>
                      <m:f>
                        <m:fPr>
                          <m:ctrlPr>
                            <a:rPr kumimoji="1" lang="en-US" altLang="zh-CN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𝛼𝛽</m:t>
                          </m:r>
                        </m:num>
                        <m:den>
                          <m:r>
                            <a:rPr kumimoji="1" lang="en-US" altLang="zh-CN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𝛼</m:t>
                          </m:r>
                          <m:r>
                            <a:rPr kumimoji="1" lang="en-US" altLang="zh-CN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+</m:t>
                          </m:r>
                          <m:r>
                            <a:rPr kumimoji="1" lang="en-US" altLang="zh-CN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𝛽</m:t>
                          </m:r>
                          <m:sSup>
                            <m:sSupPr>
                              <m:ctrlPr>
                                <a:rPr kumimoji="1" lang="en-US" altLang="zh-CN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kumimoji="1" lang="en-US" altLang="zh-CN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1" lang="en-US" altLang="zh-CN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𝛼</m:t>
                          </m:r>
                          <m:r>
                            <a:rPr kumimoji="1" lang="en-US" altLang="zh-CN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+</m:t>
                          </m:r>
                          <m:r>
                            <a:rPr kumimoji="1" lang="en-US" altLang="zh-CN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𝛽</m:t>
                          </m:r>
                          <m:r>
                            <a:rPr kumimoji="1" lang="en-US" altLang="zh-CN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+1)</m:t>
                          </m:r>
                        </m:den>
                      </m:f>
                    </m:oMath>
                  </m:oMathPara>
                </a14:m>
                <a:endParaRPr kumimoji="1" lang="zh-CN" dirty="0">
                  <a:solidFill>
                    <a:schemeClr val="tx1"/>
                  </a:solidFill>
                </a:endParaRPr>
              </a:p>
              <a:p>
                <a:pPr marL="0" lvl="0" indent="0">
                  <a:buFont typeface="Arial" panose="020B0604020202020204" pitchFamily="34" charset="0"/>
                  <a:buNone/>
                </a:pPr>
                <a:endParaRPr kumimoji="1"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321435"/>
                <a:ext cx="7886700" cy="5436235"/>
              </a:xfr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3E5DE-81CB-4440-8C3B-9A8802DA100B}" type="slidenum">
              <a:rPr lang="zh-CN" altLang="en-US" smtClean="0"/>
              <a:t>53</a:t>
            </a:fld>
            <a:endParaRPr lang="zh-CN" altLang="en-US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Beta-Bernoulli</a:t>
            </a:r>
            <a:r>
              <a:rPr kumimoji="1" lang="zh-CN" altLang="en-US" dirty="0"/>
              <a:t> </a:t>
            </a:r>
            <a:r>
              <a:rPr kumimoji="1" lang="en-US" altLang="zh-CN" dirty="0"/>
              <a:t>共轭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内容占位符 3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pPr marL="0" indent="0">
                  <a:lnSpc>
                    <a:spcPct val="13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𝑥</m:t>
                      </m:r>
                      <m:r>
                        <a:rPr kumimoji="1" lang="en-US" altLang="zh-CN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~</m:t>
                      </m:r>
                      <m:r>
                        <a:rPr kumimoji="1" lang="en-US" altLang="zh-CN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𝐵𝑒𝑟</m:t>
                      </m:r>
                      <m:r>
                        <a:rPr kumimoji="1" lang="en-US" altLang="zh-CN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i="1" dirty="0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𝜇</m:t>
                      </m:r>
                      <m:r>
                        <a:rPr kumimoji="1" lang="en-US" altLang="zh-CN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en-US" altLang="zh-CN" i="1" dirty="0">
                  <a:solidFill>
                    <a:schemeClr val="tx1"/>
                  </a:solidFill>
                  <a:latin typeface="Cambria Math" panose="02040503050406030204" pitchFamily="18" charset="0"/>
                  <a:cs typeface="Cambria Math" panose="02040503050406030204" pitchFamily="18" charset="0"/>
                </a:endParaRPr>
              </a:p>
              <a:p>
                <a:pPr marL="0" indent="0">
                  <a:lnSpc>
                    <a:spcPct val="13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𝑝</m:t>
                      </m:r>
                      <m:r>
                        <a:rPr kumimoji="1" lang="en-US" altLang="zh-CN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𝑥</m:t>
                      </m:r>
                      <m:r>
                        <a:rPr kumimoji="1" lang="en-US" altLang="zh-CN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|</m:t>
                      </m:r>
                      <m:r>
                        <a:rPr kumimoji="1" lang="en-US" altLang="zh-CN" i="1" dirty="0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𝜇</m:t>
                      </m:r>
                      <m:r>
                        <a:rPr kumimoji="1" lang="en-US" altLang="zh-CN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)=</m:t>
                      </m:r>
                      <m:sSup>
                        <m:sSupPr>
                          <m:ctrlPr>
                            <a:rPr kumimoji="1" lang="en-US" altLang="zh-CN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i="1" dirty="0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𝜇</m:t>
                          </m:r>
                        </m:e>
                        <m:sup>
                          <m:r>
                            <a:rPr kumimoji="1" lang="en-US" altLang="zh-CN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  <m:r>
                        <a:rPr kumimoji="1" lang="en-US" altLang="zh-CN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(1−</m:t>
                      </m:r>
                      <m:r>
                        <a:rPr kumimoji="1" lang="en-US" altLang="zh-CN" i="1" dirty="0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𝜇</m:t>
                      </m:r>
                      <m:sSup>
                        <m:sSupPr>
                          <m:ctrlPr>
                            <a:rPr kumimoji="1" lang="en-US" altLang="zh-CN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kumimoji="1" lang="en-US" altLang="zh-CN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1−</m:t>
                          </m:r>
                          <m:r>
                            <a:rPr kumimoji="1" lang="en-US" altLang="zh-CN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</m:oMath>
                  </m:oMathPara>
                </a14:m>
                <a:endParaRPr kumimoji="1" lang="en-US" altLang="zh-CN" i="1" dirty="0">
                  <a:solidFill>
                    <a:schemeClr val="tx1"/>
                  </a:solidFill>
                  <a:latin typeface="Cambria Math" panose="02040503050406030204" pitchFamily="18" charset="0"/>
                  <a:cs typeface="Cambria Math" panose="02040503050406030204" pitchFamily="18" charset="0"/>
                </a:endParaRPr>
              </a:p>
              <a:p>
                <a:pPr marL="0" indent="0">
                  <a:lnSpc>
                    <a:spcPct val="13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𝑝</m:t>
                      </m:r>
                      <m:r>
                        <a:rPr kumimoji="1" lang="en-US" altLang="zh-CN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𝜇</m:t>
                      </m:r>
                      <m:r>
                        <a:rPr kumimoji="1" lang="en-US" altLang="zh-CN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|</m:t>
                      </m:r>
                      <m:r>
                        <a:rPr kumimoji="1" lang="en-US" altLang="zh-CN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𝛼</m:t>
                      </m:r>
                      <m:r>
                        <a:rPr kumimoji="1" lang="en-US" altLang="zh-CN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,</m:t>
                      </m:r>
                      <m:r>
                        <a:rPr kumimoji="1" lang="en-US" altLang="zh-CN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𝛽</m:t>
                      </m:r>
                      <m:r>
                        <a:rPr kumimoji="1" lang="en-US" altLang="zh-CN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kumimoji="1" lang="en-US" altLang="zh-CN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𝛤</m:t>
                          </m:r>
                          <m:r>
                            <a:rPr kumimoji="1" lang="en-US" altLang="zh-CN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𝛼</m:t>
                          </m:r>
                          <m:r>
                            <a:rPr kumimoji="1" lang="en-US" altLang="zh-CN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+</m:t>
                          </m:r>
                          <m:r>
                            <a:rPr kumimoji="1" lang="en-US" altLang="zh-CN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𝛽</m:t>
                          </m:r>
                          <m:r>
                            <a:rPr kumimoji="1" lang="en-US" altLang="zh-CN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kumimoji="1" lang="en-US" altLang="zh-CN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𝛤</m:t>
                          </m:r>
                          <m:r>
                            <a:rPr kumimoji="1" lang="en-US" altLang="zh-CN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𝛼</m:t>
                          </m:r>
                          <m:r>
                            <a:rPr kumimoji="1" lang="en-US" altLang="zh-CN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)</m:t>
                          </m:r>
                          <m:r>
                            <a:rPr kumimoji="1" lang="en-US" altLang="zh-CN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𝛤</m:t>
                          </m:r>
                          <m:r>
                            <a:rPr kumimoji="1" lang="en-US" altLang="zh-CN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𝛽</m:t>
                          </m:r>
                          <m:r>
                            <a:rPr kumimoji="1" lang="en-US" altLang="zh-CN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sSup>
                        <m:sSupPr>
                          <m:ctrlPr>
                            <a:rPr kumimoji="1" lang="en-US" altLang="zh-CN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𝜇</m:t>
                          </m:r>
                        </m:e>
                        <m:sup>
                          <m:r>
                            <a:rPr kumimoji="1" lang="en-US" altLang="zh-CN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𝛼</m:t>
                          </m:r>
                          <m:r>
                            <a:rPr kumimoji="1" lang="en-US" altLang="zh-CN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kumimoji="1" lang="en-US" altLang="zh-CN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(1−</m:t>
                      </m:r>
                      <m:r>
                        <a:rPr kumimoji="1" lang="en-US" altLang="zh-CN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𝜇</m:t>
                      </m:r>
                      <m:sSup>
                        <m:sSupPr>
                          <m:ctrlPr>
                            <a:rPr kumimoji="1" lang="en-US" altLang="zh-CN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kumimoji="1" lang="en-US" altLang="zh-CN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𝛽</m:t>
                          </m:r>
                          <m:r>
                            <a:rPr kumimoji="1" lang="en-US" altLang="zh-CN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−1)</m:t>
                          </m:r>
                        </m:sup>
                      </m:sSup>
                    </m:oMath>
                  </m:oMathPara>
                </a14:m>
                <a:endParaRPr kumimoji="1" lang="en-US" altLang="zh-CN" i="1" dirty="0">
                  <a:solidFill>
                    <a:schemeClr val="tx1"/>
                  </a:solidFill>
                  <a:latin typeface="Cambria Math" panose="02040503050406030204" pitchFamily="18" charset="0"/>
                  <a:cs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kumimoji="1" lang="zh-CN" altLang="en-US" dirty="0">
                    <a:solidFill>
                      <a:schemeClr val="tx1"/>
                    </a:solidFill>
                    <a:latin typeface="Cambria Math" panose="02040503050406030204" pitchFamily="18" charset="0"/>
                    <a:cs typeface="Cambria Math" panose="02040503050406030204" pitchFamily="18" charset="0"/>
                  </a:rPr>
                  <a:t>根据上式得到</a:t>
                </a:r>
                <a:endParaRPr kumimoji="1" lang="en-US" altLang="zh-CN" dirty="0">
                  <a:solidFill>
                    <a:schemeClr val="tx1"/>
                  </a:solidFill>
                  <a:latin typeface="Cambria Math" panose="02040503050406030204" pitchFamily="18" charset="0"/>
                  <a:cs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kumimoji="1" lang="en-US" altLang="zh-CN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𝑝</m:t>
                    </m:r>
                    <m:r>
                      <a:rPr kumimoji="1" lang="en-US" altLang="zh-CN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(</m:t>
                    </m:r>
                    <m:r>
                      <a:rPr kumimoji="1" lang="en-US" altLang="zh-CN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𝜇</m:t>
                    </m:r>
                    <m:r>
                      <a:rPr kumimoji="1" lang="en-US" altLang="zh-CN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|</m:t>
                    </m:r>
                    <m:r>
                      <a:rPr kumimoji="1" lang="en-US" altLang="zh-CN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𝑥</m:t>
                    </m:r>
                    <m:r>
                      <a:rPr kumimoji="1" lang="en-US" altLang="zh-CN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,</m:t>
                    </m:r>
                    <m:r>
                      <a:rPr kumimoji="1" lang="en-US" altLang="zh-CN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𝛼</m:t>
                    </m:r>
                    <m:r>
                      <a:rPr kumimoji="1" lang="en-US" altLang="zh-CN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,</m:t>
                    </m:r>
                    <m:r>
                      <a:rPr kumimoji="1" lang="en-US" altLang="zh-CN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𝛽</m:t>
                    </m:r>
                    <m:r>
                      <a:rPr kumimoji="1" lang="en-US" altLang="zh-CN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)∝</m:t>
                    </m:r>
                    <m:r>
                      <a:rPr kumimoji="1" lang="en-US" altLang="zh-CN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𝑝</m:t>
                    </m:r>
                    <m:r>
                      <a:rPr kumimoji="1" lang="en-US" altLang="zh-CN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(</m:t>
                    </m:r>
                    <m:r>
                      <a:rPr kumimoji="1" lang="en-US" altLang="zh-CN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𝑥</m:t>
                    </m:r>
                    <m:r>
                      <a:rPr kumimoji="1" lang="en-US" altLang="zh-CN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|</m:t>
                    </m:r>
                    <m:r>
                      <a:rPr kumimoji="1" lang="en-US" altLang="zh-CN" i="1" dirty="0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𝜇</m:t>
                    </m:r>
                    <m:r>
                      <a:rPr kumimoji="1" lang="en-US" altLang="zh-CN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)</m:t>
                    </m:r>
                    <m:r>
                      <a:rPr kumimoji="1" lang="en-US" altLang="zh-CN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𝑝</m:t>
                    </m:r>
                    <m:r>
                      <a:rPr kumimoji="1" lang="en-US" altLang="zh-CN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(</m:t>
                    </m:r>
                    <m:r>
                      <a:rPr kumimoji="1" lang="en-US" altLang="zh-CN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𝜇</m:t>
                    </m:r>
                    <m:r>
                      <a:rPr kumimoji="1" lang="en-US" altLang="zh-CN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|</m:t>
                    </m:r>
                    <m:r>
                      <a:rPr kumimoji="1" lang="en-US" altLang="zh-CN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𝛼</m:t>
                    </m:r>
                    <m:r>
                      <a:rPr kumimoji="1" lang="en-US" altLang="zh-CN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,</m:t>
                    </m:r>
                    <m:r>
                      <a:rPr kumimoji="1" lang="en-US" altLang="zh-CN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𝛽</m:t>
                    </m:r>
                    <m:r>
                      <a:rPr kumimoji="1" lang="en-US" altLang="zh-CN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zh-CN" i="1" dirty="0">
                    <a:solidFill>
                      <a:schemeClr val="tx1"/>
                    </a:solidFill>
                    <a:latin typeface="Cambria Math" panose="02040503050406030204" pitchFamily="18" charset="0"/>
                    <a:cs typeface="Cambria Math" panose="02040503050406030204" pitchFamily="18" charset="0"/>
                  </a:rPr>
                  <a:t> </a:t>
                </a:r>
              </a:p>
              <a:p>
                <a:pPr marL="0" indent="0">
                  <a:buNone/>
                </a:pPr>
                <a:r>
                  <a:rPr kumimoji="1" lang="en-US" altLang="zh-CN" dirty="0">
                    <a:solidFill>
                      <a:schemeClr val="tx1"/>
                    </a:solidFill>
                    <a:latin typeface="Cambria Math" panose="02040503050406030204" pitchFamily="18" charset="0"/>
                    <a:cs typeface="Cambria Math" panose="02040503050406030204" pitchFamily="18" charset="0"/>
                  </a:rPr>
                  <a:t>                       </a:t>
                </a:r>
                <a14:m>
                  <m:oMath xmlns:m="http://schemas.openxmlformats.org/officeDocument/2006/math">
                    <m:r>
                      <a:rPr kumimoji="1" lang="en-US" altLang="zh-CN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∝</m:t>
                    </m:r>
                    <m:sSup>
                      <m:sSupPr>
                        <m:ctrlPr>
                          <a:rPr kumimoji="1"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i="1" dirty="0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𝜇</m:t>
                        </m:r>
                      </m:e>
                      <m:sup>
                        <m:r>
                          <a:rPr kumimoji="1"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𝑥</m:t>
                        </m:r>
                      </m:sup>
                    </m:sSup>
                    <m:r>
                      <a:rPr kumimoji="1" lang="en-US" altLang="zh-CN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(1−</m:t>
                    </m:r>
                    <m:r>
                      <a:rPr kumimoji="1" lang="en-US" altLang="zh-CN" i="1" dirty="0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𝜇</m:t>
                    </m:r>
                    <m:sSup>
                      <m:sSupPr>
                        <m:ctrlPr>
                          <a:rPr kumimoji="1"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kumimoji="1"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1−</m:t>
                        </m:r>
                        <m:r>
                          <a:rPr kumimoji="1"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𝑥</m:t>
                        </m:r>
                      </m:sup>
                    </m:sSup>
                    <m:sSup>
                      <m:sSupPr>
                        <m:ctrlPr>
                          <a:rPr kumimoji="1"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i="1" dirty="0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𝜇</m:t>
                        </m:r>
                      </m:e>
                      <m:sup>
                        <m:r>
                          <a:rPr kumimoji="1"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𝛼</m:t>
                        </m:r>
                        <m:r>
                          <a:rPr kumimoji="1"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kumimoji="1" lang="en-US" altLang="zh-CN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(1−</m:t>
                    </m:r>
                    <m:r>
                      <a:rPr kumimoji="1" lang="en-US" altLang="zh-CN" i="1" dirty="0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𝜇</m:t>
                    </m:r>
                    <m:sSup>
                      <m:sSupPr>
                        <m:ctrlPr>
                          <a:rPr kumimoji="1"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kumimoji="1"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𝛽</m:t>
                        </m:r>
                        <m:r>
                          <a:rPr kumimoji="1"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kumimoji="1" lang="en-US" altLang="zh-CN" i="1" dirty="0">
                  <a:solidFill>
                    <a:schemeClr val="tx1"/>
                  </a:solidFill>
                  <a:latin typeface="Cambria Math" panose="02040503050406030204" pitchFamily="18" charset="0"/>
                  <a:cs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kumimoji="1" lang="en-US" altLang="zh-CN" i="1" dirty="0">
                    <a:solidFill>
                      <a:schemeClr val="tx1"/>
                    </a:solidFill>
                    <a:latin typeface="Cambria Math" panose="02040503050406030204" pitchFamily="18" charset="0"/>
                    <a:cs typeface="Cambria Math" panose="02040503050406030204" pitchFamily="18" charset="0"/>
                  </a:rPr>
                  <a:t>                       </a:t>
                </a:r>
                <a14:m>
                  <m:oMath xmlns:m="http://schemas.openxmlformats.org/officeDocument/2006/math">
                    <m:r>
                      <a:rPr kumimoji="1" lang="en-US" altLang="zh-CN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kumimoji="1"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i="1" dirty="0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𝜇</m:t>
                        </m:r>
                      </m:e>
                      <m:sup>
                        <m:r>
                          <a:rPr kumimoji="1"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𝛼</m:t>
                        </m:r>
                        <m:r>
                          <a:rPr kumimoji="1"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𝑥</m:t>
                        </m:r>
                        <m:r>
                          <a:rPr kumimoji="1"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kumimoji="1" lang="en-US" altLang="zh-CN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(1−</m:t>
                    </m:r>
                    <m:r>
                      <a:rPr kumimoji="1" lang="en-US" altLang="zh-CN" i="1" dirty="0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𝜇</m:t>
                    </m:r>
                    <m:sSup>
                      <m:sSupPr>
                        <m:ctrlPr>
                          <a:rPr kumimoji="1"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kumimoji="1"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𝛽</m:t>
                        </m:r>
                        <m:r>
                          <a:rPr kumimoji="1"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+(1−</m:t>
                        </m:r>
                        <m:r>
                          <a:rPr kumimoji="1"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𝑥</m:t>
                        </m:r>
                        <m:r>
                          <a:rPr kumimoji="1"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)−1</m:t>
                        </m:r>
                      </m:sup>
                    </m:sSup>
                  </m:oMath>
                </a14:m>
                <a:endParaRPr kumimoji="1" lang="en-US" altLang="zh-CN" i="1" dirty="0">
                  <a:solidFill>
                    <a:schemeClr val="tx1"/>
                  </a:solidFill>
                  <a:latin typeface="Cambria Math" panose="02040503050406030204" pitchFamily="18" charset="0"/>
                  <a:cs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kumimoji="1" lang="en-US" altLang="zh-CN" i="1" dirty="0">
                    <a:solidFill>
                      <a:schemeClr val="tx1"/>
                    </a:solidFill>
                    <a:latin typeface="Cambria Math" panose="02040503050406030204" pitchFamily="18" charset="0"/>
                    <a:cs typeface="Cambria Math" panose="02040503050406030204" pitchFamily="18" charset="0"/>
                  </a:rPr>
                  <a:t>                       </a:t>
                </a:r>
                <a14:m>
                  <m:oMath xmlns:m="http://schemas.openxmlformats.org/officeDocument/2006/math">
                    <m:r>
                      <a:rPr kumimoji="1" lang="en-US" altLang="zh-CN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∝</m:t>
                    </m:r>
                    <m:r>
                      <a:rPr kumimoji="1" lang="en-US" altLang="zh-CN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𝐵𝑒𝑡𝑎</m:t>
                    </m:r>
                    <m:r>
                      <a:rPr kumimoji="1" lang="en-US" altLang="zh-CN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(</m:t>
                    </m:r>
                    <m:r>
                      <a:rPr kumimoji="1" lang="en-US" altLang="zh-CN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𝛼</m:t>
                    </m:r>
                    <m:r>
                      <a:rPr kumimoji="1" lang="en-US" altLang="zh-CN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+</m:t>
                    </m:r>
                    <m:r>
                      <a:rPr kumimoji="1" lang="en-US" altLang="zh-CN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𝑥</m:t>
                    </m:r>
                    <m:r>
                      <a:rPr kumimoji="1" lang="en-US" altLang="zh-CN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,</m:t>
                    </m:r>
                    <m:r>
                      <a:rPr kumimoji="1" lang="en-US" altLang="zh-CN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𝛽</m:t>
                    </m:r>
                    <m:r>
                      <a:rPr kumimoji="1" lang="en-US" altLang="zh-CN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+1−</m:t>
                    </m:r>
                    <m:r>
                      <a:rPr kumimoji="1" lang="en-US" altLang="zh-CN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𝑥</m:t>
                    </m:r>
                    <m:r>
                      <a:rPr kumimoji="1" lang="en-US" altLang="zh-CN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dirty="0"/>
              </a:p>
              <a:p>
                <a:pPr marL="0" indent="0">
                  <a:buNone/>
                </a:pPr>
                <a:endParaRPr lang="zh-CN" altLang="en-US" dirty="0"/>
              </a:p>
            </p:txBody>
          </p:sp>
        </mc:Choice>
        <mc:Fallback xmlns="">
          <p:sp>
            <p:nvSpPr>
              <p:cNvPr id="4" name="内容占位符 3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b="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3E5DE-81CB-4440-8C3B-9A8802DA100B}" type="slidenum">
              <a:rPr lang="zh-CN" altLang="en-US" smtClean="0"/>
              <a:t>54</a:t>
            </a:fld>
            <a:endParaRPr lang="zh-CN" altLang="en-US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Beta-Binomial </a:t>
            </a:r>
            <a:r>
              <a:rPr kumimoji="1" lang="en-US" altLang="zh-CN" dirty="0">
                <a:sym typeface="+mn-ea"/>
              </a:rPr>
              <a:t>共轭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内容占位符 3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5000" lnSpcReduction="20000"/>
              </a:bodyPr>
              <a:lstStyle/>
              <a:p>
                <a:pPr marL="0" indent="0">
                  <a:lnSpc>
                    <a:spcPct val="13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𝑥</m:t>
                      </m:r>
                      <m:r>
                        <a:rPr kumimoji="1" lang="en-US" altLang="zh-CN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~</m:t>
                      </m:r>
                      <m:r>
                        <a:rPr kumimoji="1" lang="en-US" altLang="zh-CN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𝐵𝑖𝑛</m:t>
                      </m:r>
                      <m:r>
                        <a:rPr kumimoji="1" lang="en-US" altLang="zh-CN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𝑁</m:t>
                      </m:r>
                      <m:r>
                        <a:rPr kumimoji="1" lang="en-US" altLang="zh-CN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,</m:t>
                      </m:r>
                      <m:r>
                        <a:rPr kumimoji="1" lang="en-US" altLang="zh-CN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𝜇</m:t>
                      </m:r>
                      <m:r>
                        <a:rPr kumimoji="1" lang="en-US" altLang="zh-CN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en-US" altLang="zh-CN" i="1" dirty="0">
                  <a:solidFill>
                    <a:schemeClr val="tx1"/>
                  </a:solidFill>
                  <a:latin typeface="Cambria Math" panose="02040503050406030204" pitchFamily="18" charset="0"/>
                  <a:cs typeface="Cambria Math" panose="02040503050406030204" pitchFamily="18" charset="0"/>
                </a:endParaRPr>
              </a:p>
              <a:p>
                <a:pPr marL="0" lvl="0" indent="0">
                  <a:lnSpc>
                    <a:spcPct val="130000"/>
                  </a:lnSpc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𝑝</m:t>
                      </m:r>
                      <m:r>
                        <a:rPr kumimoji="1" lang="en-US" altLang="zh-CN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𝑥</m:t>
                      </m:r>
                      <m:r>
                        <a:rPr kumimoji="1" lang="en-US" altLang="zh-CN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|</m:t>
                      </m:r>
                      <m:r>
                        <a:rPr kumimoji="1" lang="en-US" altLang="zh-CN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𝑁</m:t>
                      </m:r>
                      <m:r>
                        <a:rPr kumimoji="1" lang="en-US" altLang="zh-CN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,</m:t>
                      </m:r>
                      <m:r>
                        <a:rPr kumimoji="1" lang="en-US" altLang="zh-CN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𝜇</m:t>
                      </m:r>
                      <m:r>
                        <a:rPr kumimoji="1" lang="en-US" altLang="zh-CN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)=</m:t>
                      </m:r>
                      <m:d>
                        <m:dPr>
                          <m:ctrlPr>
                            <a:rPr kumimoji="1" lang="en-US" altLang="zh-CN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kumimoji="1" lang="en-US" altLang="zh-CN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CN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𝑁</m:t>
                              </m:r>
                            </m:num>
                            <m:den>
                              <m:r>
                                <a:rPr kumimoji="1" lang="en-US" altLang="zh-CN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</m:e>
                      </m:d>
                      <m:sSup>
                        <m:sSupPr>
                          <m:ctrlPr>
                            <a:rPr kumimoji="1" lang="en-US" altLang="zh-CN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𝜇</m:t>
                          </m:r>
                        </m:e>
                        <m:sup>
                          <m:r>
                            <a:rPr kumimoji="1" lang="en-US" altLang="zh-CN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  <m:r>
                        <a:rPr kumimoji="1" lang="en-US" altLang="zh-CN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1</m:t>
                      </m:r>
                      <m:r>
                        <a:rPr kumimoji="1" lang="en-US" altLang="zh-CN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−</m:t>
                      </m:r>
                      <m:r>
                        <a:rPr kumimoji="1" lang="en-US" altLang="zh-CN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𝜇</m:t>
                      </m:r>
                      <m:sSup>
                        <m:sSupPr>
                          <m:ctrlPr>
                            <a:rPr kumimoji="1" lang="en-US" altLang="zh-CN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kumimoji="1" lang="en-US" altLang="zh-CN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𝑁</m:t>
                          </m:r>
                          <m:r>
                            <a:rPr kumimoji="1" lang="en-US" altLang="zh-CN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−</m:t>
                          </m:r>
                          <m:r>
                            <a:rPr kumimoji="1" lang="en-US" altLang="zh-CN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𝑥</m:t>
                          </m:r>
                          <m:r>
                            <a:rPr kumimoji="1" lang="en-US" altLang="zh-CN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kumimoji="1" lang="en-US" altLang="zh-CN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kumimoji="1" lang="en-US" altLang="zh-CN" i="1" dirty="0">
                  <a:solidFill>
                    <a:schemeClr val="tx1"/>
                  </a:solidFill>
                  <a:latin typeface="Cambria Math" panose="02040503050406030204" pitchFamily="18" charset="0"/>
                  <a:cs typeface="Cambria Math" panose="02040503050406030204" pitchFamily="18" charset="0"/>
                </a:endParaRPr>
              </a:p>
              <a:p>
                <a:pPr marL="0" indent="0">
                  <a:lnSpc>
                    <a:spcPct val="13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𝑝</m:t>
                      </m:r>
                      <m:r>
                        <a:rPr kumimoji="1" lang="en-US" altLang="zh-CN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𝜇</m:t>
                      </m:r>
                      <m:r>
                        <a:rPr kumimoji="1" lang="en-US" altLang="zh-CN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|</m:t>
                      </m:r>
                      <m:r>
                        <a:rPr kumimoji="1" lang="en-US" altLang="zh-CN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𝛼</m:t>
                      </m:r>
                      <m:r>
                        <a:rPr kumimoji="1" lang="en-US" altLang="zh-CN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,</m:t>
                      </m:r>
                      <m:r>
                        <a:rPr kumimoji="1" lang="en-US" altLang="zh-CN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𝛽</m:t>
                      </m:r>
                      <m:r>
                        <a:rPr kumimoji="1" lang="en-US" altLang="zh-CN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kumimoji="1" lang="en-US" altLang="zh-CN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𝛤</m:t>
                          </m:r>
                          <m:r>
                            <a:rPr kumimoji="1" lang="en-US" altLang="zh-CN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𝛼</m:t>
                          </m:r>
                          <m:r>
                            <a:rPr kumimoji="1" lang="en-US" altLang="zh-CN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+</m:t>
                          </m:r>
                          <m:r>
                            <a:rPr kumimoji="1" lang="en-US" altLang="zh-CN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𝛽</m:t>
                          </m:r>
                          <m:r>
                            <a:rPr kumimoji="1" lang="en-US" altLang="zh-CN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kumimoji="1" lang="en-US" altLang="zh-CN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𝛤</m:t>
                          </m:r>
                          <m:r>
                            <a:rPr kumimoji="1" lang="en-US" altLang="zh-CN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𝛼</m:t>
                          </m:r>
                          <m:r>
                            <a:rPr kumimoji="1" lang="en-US" altLang="zh-CN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)</m:t>
                          </m:r>
                          <m:r>
                            <a:rPr kumimoji="1" lang="en-US" altLang="zh-CN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𝛤</m:t>
                          </m:r>
                          <m:r>
                            <a:rPr kumimoji="1" lang="en-US" altLang="zh-CN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𝛽</m:t>
                          </m:r>
                          <m:r>
                            <a:rPr kumimoji="1" lang="en-US" altLang="zh-CN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sSup>
                        <m:sSupPr>
                          <m:ctrlPr>
                            <a:rPr kumimoji="1" lang="en-US" altLang="zh-CN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𝜇</m:t>
                          </m:r>
                        </m:e>
                        <m:sup>
                          <m:r>
                            <a:rPr kumimoji="1" lang="en-US" altLang="zh-CN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𝛼</m:t>
                          </m:r>
                          <m:r>
                            <a:rPr kumimoji="1" lang="en-US" altLang="zh-CN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−</m:t>
                          </m:r>
                          <m:r>
                            <a:rPr kumimoji="1" lang="en-US" altLang="zh-CN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kumimoji="1" lang="en-US" altLang="zh-CN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1</m:t>
                      </m:r>
                      <m:r>
                        <a:rPr kumimoji="1" lang="en-US" altLang="zh-CN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−</m:t>
                      </m:r>
                      <m:r>
                        <a:rPr kumimoji="1" lang="en-US" altLang="zh-CN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𝜇</m:t>
                      </m:r>
                      <m:sSup>
                        <m:sSupPr>
                          <m:ctrlPr>
                            <a:rPr kumimoji="1" lang="en-US" altLang="zh-CN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kumimoji="1" lang="en-US" altLang="zh-CN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𝛽</m:t>
                          </m:r>
                          <m:r>
                            <a:rPr kumimoji="1" lang="en-US" altLang="zh-CN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−</m:t>
                          </m:r>
                          <m:r>
                            <a:rPr kumimoji="1" lang="en-US" altLang="zh-CN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1</m:t>
                          </m:r>
                          <m:r>
                            <a:rPr kumimoji="1" lang="en-US" altLang="zh-CN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kumimoji="1" lang="en-US" altLang="zh-CN" i="1" dirty="0">
                  <a:solidFill>
                    <a:schemeClr val="tx1"/>
                  </a:solidFill>
                  <a:latin typeface="Cambria Math" panose="02040503050406030204" pitchFamily="18" charset="0"/>
                  <a:cs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kumimoji="1" lang="en-US" altLang="zh-CN" i="1" dirty="0">
                  <a:solidFill>
                    <a:schemeClr val="tx1"/>
                  </a:solidFill>
                  <a:latin typeface="Cambria Math" panose="02040503050406030204" pitchFamily="18" charset="0"/>
                  <a:cs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kumimoji="1" lang="en-US" altLang="zh-CN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𝑝</m:t>
                    </m:r>
                    <m:r>
                      <a:rPr kumimoji="1" lang="en-US" altLang="zh-CN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(</m:t>
                    </m:r>
                    <m:r>
                      <a:rPr kumimoji="1" lang="en-US" altLang="zh-CN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𝜇</m:t>
                    </m:r>
                    <m:r>
                      <a:rPr kumimoji="1" lang="en-US" altLang="zh-CN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|</m:t>
                    </m:r>
                    <m:r>
                      <a:rPr kumimoji="1" lang="en-US" altLang="zh-CN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𝑥</m:t>
                    </m:r>
                    <m:r>
                      <a:rPr kumimoji="1" lang="en-US" altLang="zh-CN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=</m:t>
                    </m:r>
                    <m:r>
                      <a:rPr kumimoji="1" lang="en-US" altLang="zh-CN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h</m:t>
                    </m:r>
                    <m:r>
                      <a:rPr kumimoji="1" lang="en-US" altLang="zh-CN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,</m:t>
                    </m:r>
                    <m:r>
                      <a:rPr kumimoji="1" lang="en-US" altLang="zh-CN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𝑁</m:t>
                    </m:r>
                    <m:r>
                      <a:rPr kumimoji="1" lang="en-US" altLang="zh-CN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,</m:t>
                    </m:r>
                    <m:r>
                      <a:rPr kumimoji="1" lang="en-US" altLang="zh-CN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𝛼</m:t>
                    </m:r>
                    <m:r>
                      <a:rPr kumimoji="1" lang="en-US" altLang="zh-CN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,</m:t>
                    </m:r>
                    <m:r>
                      <a:rPr kumimoji="1" lang="en-US" altLang="zh-CN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𝛽</m:t>
                    </m:r>
                    <m:r>
                      <a:rPr kumimoji="1" lang="en-US" altLang="zh-CN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)∝</m:t>
                    </m:r>
                    <m:r>
                      <a:rPr kumimoji="1" lang="en-US" altLang="zh-CN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𝑝</m:t>
                    </m:r>
                    <m:r>
                      <a:rPr kumimoji="1" lang="en-US" altLang="zh-CN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(</m:t>
                    </m:r>
                    <m:r>
                      <a:rPr kumimoji="1" lang="en-US" altLang="zh-CN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𝑥</m:t>
                    </m:r>
                    <m:r>
                      <a:rPr kumimoji="1" lang="en-US" altLang="zh-CN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=</m:t>
                    </m:r>
                    <m:r>
                      <a:rPr kumimoji="1" lang="en-US" altLang="zh-CN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h</m:t>
                    </m:r>
                    <m:r>
                      <a:rPr kumimoji="1" lang="en-US" altLang="zh-CN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|</m:t>
                    </m:r>
                    <m:r>
                      <a:rPr kumimoji="1" lang="en-US" altLang="zh-CN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𝑁</m:t>
                    </m:r>
                    <m:r>
                      <a:rPr kumimoji="1" lang="en-US" altLang="zh-CN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,</m:t>
                    </m:r>
                    <m:r>
                      <a:rPr kumimoji="1" lang="en-US" altLang="zh-CN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𝜇</m:t>
                    </m:r>
                    <m:r>
                      <a:rPr kumimoji="1" lang="en-US" altLang="zh-CN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)</m:t>
                    </m:r>
                    <m:r>
                      <a:rPr kumimoji="1" lang="en-US" altLang="zh-CN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𝑝</m:t>
                    </m:r>
                    <m:r>
                      <a:rPr kumimoji="1" lang="en-US" altLang="zh-CN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(</m:t>
                    </m:r>
                    <m:r>
                      <a:rPr kumimoji="1" lang="en-US" altLang="zh-CN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𝜇</m:t>
                    </m:r>
                    <m:r>
                      <a:rPr kumimoji="1" lang="en-US" altLang="zh-CN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|</m:t>
                    </m:r>
                    <m:r>
                      <a:rPr kumimoji="1" lang="en-US" altLang="zh-CN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𝛼</m:t>
                    </m:r>
                    <m:r>
                      <a:rPr kumimoji="1" lang="en-US" altLang="zh-CN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,</m:t>
                    </m:r>
                    <m:r>
                      <a:rPr kumimoji="1" lang="en-US" altLang="zh-CN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𝛽</m:t>
                    </m:r>
                    <m:r>
                      <a:rPr kumimoji="1" lang="en-US" altLang="zh-CN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zh-CN" i="1" dirty="0">
                    <a:latin typeface="Cambria Math" panose="02040503050406030204" pitchFamily="18" charset="0"/>
                    <a:cs typeface="Cambria Math" panose="02040503050406030204" pitchFamily="18" charset="0"/>
                    <a:sym typeface="+mn-ea"/>
                  </a:rPr>
                  <a:t> </a:t>
                </a:r>
                <a:endParaRPr kumimoji="1" lang="en-US" altLang="zh-CN" i="1" dirty="0">
                  <a:solidFill>
                    <a:schemeClr val="tx1"/>
                  </a:solidFill>
                  <a:latin typeface="Cambria Math" panose="02040503050406030204" pitchFamily="18" charset="0"/>
                  <a:cs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kumimoji="1" lang="en-US" altLang="zh-CN" dirty="0">
                    <a:latin typeface="Cambria Math" panose="02040503050406030204" pitchFamily="18" charset="0"/>
                    <a:cs typeface="Cambria Math" panose="02040503050406030204" pitchFamily="18" charset="0"/>
                    <a:sym typeface="+mn-ea"/>
                  </a:rPr>
                  <a:t>                                    </a:t>
                </a:r>
                <a14:m>
                  <m:oMath xmlns:m="http://schemas.openxmlformats.org/officeDocument/2006/math">
                    <m:r>
                      <a:rPr kumimoji="1" lang="en-US" altLang="zh-CN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∝</m:t>
                    </m:r>
                    <m:sSup>
                      <m:sSupPr>
                        <m:ctrlPr>
                          <a:rPr kumimoji="1"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𝜇</m:t>
                        </m:r>
                      </m:e>
                      <m:sup>
                        <m:r>
                          <a:rPr kumimoji="1"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h</m:t>
                        </m:r>
                      </m:sup>
                    </m:sSup>
                    <m:r>
                      <a:rPr kumimoji="1" lang="en-US" altLang="zh-CN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(</m:t>
                    </m:r>
                    <m:r>
                      <a:rPr kumimoji="1" lang="en-US" altLang="zh-CN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1</m:t>
                    </m:r>
                    <m:r>
                      <a:rPr kumimoji="1" lang="en-US" altLang="zh-CN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−</m:t>
                    </m:r>
                    <m:r>
                      <a:rPr kumimoji="1" lang="en-US" altLang="zh-CN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𝜇</m:t>
                    </m:r>
                    <m:sSup>
                      <m:sSupPr>
                        <m:ctrlPr>
                          <a:rPr kumimoji="1"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kumimoji="1"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𝑁</m:t>
                        </m:r>
                        <m:r>
                          <a:rPr kumimoji="1"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−</m:t>
                        </m:r>
                        <m:r>
                          <a:rPr kumimoji="1"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h</m:t>
                        </m:r>
                      </m:sup>
                    </m:sSup>
                    <m:sSup>
                      <m:sSupPr>
                        <m:ctrlPr>
                          <a:rPr kumimoji="1"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𝜇</m:t>
                        </m:r>
                      </m:e>
                      <m:sup>
                        <m:r>
                          <a:rPr kumimoji="1"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𝛼</m:t>
                        </m:r>
                        <m:r>
                          <a:rPr kumimoji="1"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−</m:t>
                        </m:r>
                        <m:r>
                          <a:rPr kumimoji="1"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kumimoji="1" lang="en-US" altLang="zh-CN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(</m:t>
                    </m:r>
                    <m:r>
                      <a:rPr kumimoji="1" lang="en-US" altLang="zh-CN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1</m:t>
                    </m:r>
                    <m:r>
                      <a:rPr kumimoji="1" lang="en-US" altLang="zh-CN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−</m:t>
                    </m:r>
                    <m:r>
                      <a:rPr kumimoji="1" lang="en-US" altLang="zh-CN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𝜇</m:t>
                    </m:r>
                    <m:sSup>
                      <m:sSupPr>
                        <m:ctrlPr>
                          <a:rPr kumimoji="1"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kumimoji="1"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𝛽</m:t>
                        </m:r>
                        <m:r>
                          <a:rPr kumimoji="1"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−</m:t>
                        </m:r>
                        <m:r>
                          <a:rPr kumimoji="1"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endParaRPr kumimoji="1" lang="en-US" altLang="zh-CN" i="1" dirty="0">
                  <a:solidFill>
                    <a:schemeClr val="tx1"/>
                  </a:solidFill>
                  <a:latin typeface="Cambria Math" panose="02040503050406030204" pitchFamily="18" charset="0"/>
                  <a:cs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kumimoji="1" lang="en-US" altLang="zh-CN" i="1" dirty="0">
                    <a:latin typeface="Cambria Math" panose="02040503050406030204" pitchFamily="18" charset="0"/>
                    <a:cs typeface="Cambria Math" panose="02040503050406030204" pitchFamily="18" charset="0"/>
                    <a:sym typeface="+mn-ea"/>
                  </a:rPr>
                  <a:t>                                   </a:t>
                </a:r>
                <a14:m>
                  <m:oMath xmlns:m="http://schemas.openxmlformats.org/officeDocument/2006/math">
                    <m:r>
                      <a:rPr kumimoji="1" lang="en-US" altLang="zh-CN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kumimoji="1"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𝜇</m:t>
                        </m:r>
                      </m:e>
                      <m:sup>
                        <m:r>
                          <a:rPr kumimoji="1"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h</m:t>
                        </m:r>
                        <m:r>
                          <a:rPr kumimoji="1"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𝛼</m:t>
                        </m:r>
                        <m:r>
                          <a:rPr kumimoji="1"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−</m:t>
                        </m:r>
                        <m:r>
                          <a:rPr kumimoji="1"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kumimoji="1" lang="en-US" altLang="zh-CN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(</m:t>
                    </m:r>
                    <m:r>
                      <a:rPr kumimoji="1" lang="en-US" altLang="zh-CN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1</m:t>
                    </m:r>
                    <m:r>
                      <a:rPr kumimoji="1" lang="en-US" altLang="zh-CN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−</m:t>
                    </m:r>
                    <m:r>
                      <a:rPr kumimoji="1" lang="en-US" altLang="zh-CN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𝜇</m:t>
                    </m:r>
                    <m:sSup>
                      <m:sSupPr>
                        <m:ctrlPr>
                          <a:rPr kumimoji="1"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kumimoji="1"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𝑁</m:t>
                        </m:r>
                        <m:r>
                          <a:rPr kumimoji="1"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−</m:t>
                        </m:r>
                        <m:r>
                          <a:rPr kumimoji="1"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h</m:t>
                        </m:r>
                        <m:r>
                          <a:rPr kumimoji="1"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𝛽</m:t>
                        </m:r>
                        <m:r>
                          <a:rPr kumimoji="1"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−</m:t>
                        </m:r>
                        <m:r>
                          <a:rPr kumimoji="1"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endParaRPr kumimoji="1" lang="en-US" altLang="zh-CN" i="1" dirty="0">
                  <a:solidFill>
                    <a:schemeClr val="tx1"/>
                  </a:solidFill>
                  <a:latin typeface="Cambria Math" panose="02040503050406030204" pitchFamily="18" charset="0"/>
                  <a:cs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kumimoji="1" lang="en-US" altLang="zh-CN" i="1" dirty="0">
                    <a:latin typeface="Cambria Math" panose="02040503050406030204" pitchFamily="18" charset="0"/>
                    <a:cs typeface="Cambria Math" panose="02040503050406030204" pitchFamily="18" charset="0"/>
                    <a:sym typeface="+mn-ea"/>
                  </a:rPr>
                  <a:t>                                   </a:t>
                </a:r>
                <a14:m>
                  <m:oMath xmlns:m="http://schemas.openxmlformats.org/officeDocument/2006/math">
                    <m:r>
                      <a:rPr kumimoji="1" lang="en-US" altLang="zh-CN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∝</m:t>
                    </m:r>
                    <m:r>
                      <a:rPr kumimoji="1" lang="en-US" altLang="zh-CN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𝐵𝑒𝑡𝑎</m:t>
                    </m:r>
                    <m:r>
                      <a:rPr kumimoji="1" lang="en-US" altLang="zh-CN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(</m:t>
                    </m:r>
                    <m:r>
                      <a:rPr kumimoji="1" lang="en-US" altLang="zh-CN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h</m:t>
                    </m:r>
                    <m:r>
                      <a:rPr kumimoji="1" lang="en-US" altLang="zh-CN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+</m:t>
                    </m:r>
                    <m:r>
                      <a:rPr kumimoji="1" lang="en-US" altLang="zh-CN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𝛼</m:t>
                    </m:r>
                    <m:r>
                      <a:rPr kumimoji="1" lang="en-US" altLang="zh-CN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,</m:t>
                    </m:r>
                    <m:r>
                      <a:rPr kumimoji="1" lang="en-US" altLang="zh-CN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𝑁</m:t>
                    </m:r>
                    <m:r>
                      <a:rPr kumimoji="1" lang="en-US" altLang="zh-CN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−</m:t>
                    </m:r>
                    <m:r>
                      <a:rPr kumimoji="1" lang="en-US" altLang="zh-CN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h</m:t>
                    </m:r>
                    <m:r>
                      <a:rPr kumimoji="1" lang="en-US" altLang="zh-CN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+</m:t>
                    </m:r>
                    <m:r>
                      <a:rPr kumimoji="1" lang="en-US" altLang="zh-CN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𝛽</m:t>
                    </m:r>
                    <m:r>
                      <a:rPr kumimoji="1" lang="en-US" altLang="zh-CN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dirty="0"/>
              </a:p>
              <a:p>
                <a:pPr marL="0" indent="0">
                  <a:buNone/>
                </a:pPr>
                <a:endParaRPr lang="zh-CN" altLang="en-US" dirty="0"/>
              </a:p>
            </p:txBody>
          </p:sp>
        </mc:Choice>
        <mc:Fallback xmlns="">
          <p:sp>
            <p:nvSpPr>
              <p:cNvPr id="4" name="内容占位符 3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b="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3E5DE-81CB-4440-8C3B-9A8802DA100B}" type="slidenum">
              <a:rPr lang="zh-CN" altLang="en-US" smtClean="0"/>
              <a:t>55</a:t>
            </a:fld>
            <a:endParaRPr lang="zh-CN" altLang="en-US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巧合？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845360"/>
            <a:ext cx="7886700" cy="4351338"/>
          </a:xfrm>
        </p:spPr>
        <p:txBody>
          <a:bodyPr/>
          <a:lstStyle/>
          <a:p>
            <a:r>
              <a:rPr lang="zh-CN" altLang="en-US" dirty="0"/>
              <a:t>高斯先验</a:t>
            </a:r>
            <a:r>
              <a:rPr lang="en-US" altLang="zh-CN" dirty="0"/>
              <a:t>+</a:t>
            </a:r>
            <a:r>
              <a:rPr lang="zh-CN" altLang="en-US" dirty="0"/>
              <a:t>高斯似然</a:t>
            </a:r>
            <a:r>
              <a:rPr lang="en-US" altLang="zh-CN" dirty="0"/>
              <a:t> = </a:t>
            </a:r>
            <a:r>
              <a:rPr lang="zh-CN" altLang="en-US" dirty="0"/>
              <a:t>高斯后验</a:t>
            </a:r>
            <a:endParaRPr lang="en-US" altLang="zh-CN" dirty="0"/>
          </a:p>
          <a:p>
            <a:r>
              <a:rPr lang="en-US" altLang="zh-CN" dirty="0"/>
              <a:t>Beta</a:t>
            </a:r>
            <a:r>
              <a:rPr lang="zh-CN" altLang="en-US" dirty="0"/>
              <a:t>先验</a:t>
            </a:r>
            <a:r>
              <a:rPr lang="en-US" altLang="zh-CN" dirty="0"/>
              <a:t>+</a:t>
            </a:r>
            <a:r>
              <a:rPr lang="zh-CN" altLang="en-US" dirty="0"/>
              <a:t>伯努利似然 </a:t>
            </a:r>
            <a:r>
              <a:rPr lang="en-US" altLang="zh-CN" dirty="0"/>
              <a:t>= beta </a:t>
            </a:r>
            <a:r>
              <a:rPr lang="zh-CN" altLang="en-US" dirty="0"/>
              <a:t>后验</a:t>
            </a:r>
            <a:endParaRPr lang="en-US" altLang="zh-CN" dirty="0"/>
          </a:p>
          <a:p>
            <a:r>
              <a:rPr lang="en-US" altLang="zh-CN" dirty="0"/>
              <a:t>Beta</a:t>
            </a:r>
            <a:r>
              <a:rPr lang="zh-CN" altLang="en-US" dirty="0"/>
              <a:t>先验</a:t>
            </a:r>
            <a:r>
              <a:rPr lang="en-US" altLang="zh-CN" dirty="0"/>
              <a:t>+</a:t>
            </a:r>
            <a:r>
              <a:rPr lang="zh-CN" altLang="en-US" dirty="0"/>
              <a:t>二项似然 </a:t>
            </a:r>
            <a:r>
              <a:rPr lang="en-US" altLang="zh-CN" dirty="0"/>
              <a:t>= beta </a:t>
            </a:r>
            <a:r>
              <a:rPr lang="zh-CN" altLang="en-US" dirty="0"/>
              <a:t>后验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3E5DE-81CB-4440-8C3B-9A8802DA100B}" type="slidenum">
              <a:rPr lang="zh-CN" altLang="en-US" smtClean="0"/>
              <a:t>56</a:t>
            </a:fld>
            <a:endParaRPr lang="zh-CN" altLang="en-US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指数分布族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3E5DE-81CB-4440-8C3B-9A8802DA100B}" type="slidenum">
              <a:rPr lang="zh-CN" altLang="en-US" smtClean="0"/>
              <a:t>57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i="1" dirty="0" smtClean="0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𝑝</m:t>
                      </m:r>
                      <m:r>
                        <a:rPr kumimoji="1" lang="en-US" altLang="zh-CN" i="1" dirty="0" smtClean="0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i="1" dirty="0" smtClean="0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𝑥</m:t>
                      </m:r>
                      <m:r>
                        <a:rPr kumimoji="1" lang="en-US" altLang="zh-CN" i="1" dirty="0" smtClean="0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|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𝜃</m:t>
                      </m:r>
                      <m:r>
                        <a:rPr kumimoji="1" lang="en-US" altLang="zh-CN" i="1" dirty="0" smtClean="0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)=</m:t>
                      </m:r>
                      <m:r>
                        <a:rPr kumimoji="1" lang="en-US" altLang="zh-CN" i="1" dirty="0" smtClean="0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h</m:t>
                      </m:r>
                      <m:r>
                        <a:rPr kumimoji="1" lang="en-US" altLang="zh-CN" i="1" dirty="0" smtClean="0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i="1" dirty="0" smtClean="0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𝑥</m:t>
                      </m:r>
                      <m:r>
                        <a:rPr kumimoji="1" lang="en-US" altLang="zh-CN" i="1" dirty="0" smtClean="0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)</m:t>
                      </m:r>
                      <m:r>
                        <a:rPr kumimoji="1" lang="en-US" altLang="zh-CN" i="1" dirty="0" smtClean="0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𝑒𝑥𝑝</m:t>
                      </m:r>
                      <m:r>
                        <a:rPr kumimoji="1" lang="en-US" altLang="zh-CN" i="1" dirty="0" smtClean="0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(</m:t>
                      </m:r>
                      <m:d>
                        <m:dPr>
                          <m:begChr m:val="〈"/>
                          <m:endChr m:val="〉"/>
                          <m:ctrlP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𝜙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kumimoji="1" lang="en-US" altLang="zh-CN" i="1" dirty="0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−</m:t>
                      </m:r>
                      <m:r>
                        <a:rPr kumimoji="1" lang="en-US" altLang="zh-CN" b="0" i="1" dirty="0" smtClean="0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𝐴</m:t>
                      </m:r>
                      <m:r>
                        <a:rPr kumimoji="1" lang="en-US" altLang="zh-CN" i="1" dirty="0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(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𝜃</m:t>
                      </m:r>
                      <m:r>
                        <a:rPr kumimoji="1" lang="en-US" altLang="zh-CN" i="1" dirty="0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zh-CN" altLang="en-US" dirty="0"/>
              </a:p>
              <a:p>
                <a:pPr marL="0" indent="0">
                  <a:buNone/>
                </a:pPr>
                <a:r>
                  <a:rPr lang="en-US" altLang="zh-CN" dirty="0">
                    <a:latin typeface="Cambria Math" panose="02040503050406030204" pitchFamily="18" charset="0"/>
                    <a:cs typeface="Cambria Math" panose="02040503050406030204" pitchFamily="18" charset="0"/>
                  </a:rPr>
                  <a:t>                             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kumimoji="1" lang="en-US" altLang="zh-CN" i="1" dirty="0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𝑒𝑥𝑝</m:t>
                        </m:r>
                        <m:r>
                          <a:rPr kumimoji="1" lang="en-US" altLang="zh-CN" i="1" dirty="0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(</m:t>
                        </m:r>
                        <m:r>
                          <a:rPr kumimoji="1" lang="en-US" altLang="zh-CN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𝐴</m:t>
                        </m:r>
                        <m:r>
                          <a:rPr kumimoji="1" lang="en-US" altLang="zh-CN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𝜃</m:t>
                        </m:r>
                        <m:r>
                          <a:rPr kumimoji="1" lang="en-US" altLang="zh-CN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)</m:t>
                        </m:r>
                        <m:r>
                          <a:rPr kumimoji="1" lang="en-US" altLang="zh-CN" i="1" dirty="0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kumimoji="1" lang="en-US" altLang="zh-CN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h</m:t>
                    </m:r>
                    <m:r>
                      <a:rPr kumimoji="1" lang="en-US" altLang="zh-CN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(</m:t>
                    </m:r>
                    <m:r>
                      <a:rPr kumimoji="1" lang="en-US" altLang="zh-CN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𝑥</m:t>
                    </m:r>
                    <m:r>
                      <a:rPr kumimoji="1" lang="en-US" altLang="zh-CN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)</m:t>
                    </m:r>
                    <m:r>
                      <a:rPr kumimoji="1" lang="en-US" altLang="zh-CN" i="1" dirty="0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𝑒𝑥𝑝</m:t>
                    </m:r>
                    <m:r>
                      <a:rPr kumimoji="1" lang="en-US" altLang="zh-CN" i="1" dirty="0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(</m:t>
                    </m:r>
                    <m:d>
                      <m:dPr>
                        <m:begChr m:val="〈"/>
                        <m:endChr m:val="〉"/>
                        <m:ctrlP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𝜃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𝜙</m:t>
                        </m:r>
                        <m:r>
                          <a:rPr lang="en-US" altLang="zh-CN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kumimoji="1" lang="en-US" altLang="zh-CN" i="1" dirty="0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dirty="0"/>
              </a:p>
              <a:p>
                <a:pPr marL="0" indent="0">
                  <a:buNone/>
                </a:pPr>
                <a:r>
                  <a:rPr lang="zh-CN" altLang="en-US" dirty="0"/>
                  <a:t>其中，</a:t>
                </a:r>
                <a:endParaRPr lang="en-US" altLang="zh-CN" dirty="0"/>
              </a:p>
              <a:p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zh-CN" altLang="en-US" dirty="0"/>
                  <a:t>为参数向量；</a:t>
                </a:r>
                <a:endParaRPr lang="en-US" altLang="zh-CN" dirty="0"/>
              </a:p>
              <a:p>
                <a14:m>
                  <m:oMath xmlns:m="http://schemas.openxmlformats.org/officeDocument/2006/math">
                    <m:r>
                      <a:rPr kumimoji="1" lang="en-US" altLang="zh-CN" i="1" dirty="0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𝐴</m:t>
                    </m:r>
                    <m:r>
                      <a:rPr kumimoji="1" lang="en-US" altLang="zh-CN" i="1" dirty="0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𝜃</m:t>
                    </m:r>
                    <m:r>
                      <a:rPr kumimoji="1" lang="en-US" altLang="zh-CN" i="1" dirty="0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是对数配分函数；</a:t>
                </a:r>
                <a:endParaRPr lang="en-US" altLang="zh-CN" dirty="0"/>
              </a:p>
              <a:p>
                <a14:m>
                  <m:oMath xmlns:m="http://schemas.openxmlformats.org/officeDocument/2006/math">
                    <m:r>
                      <a:rPr kumimoji="1" lang="en-US" altLang="zh-CN" i="1" dirty="0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𝜙</m:t>
                    </m:r>
                    <m:r>
                      <a:rPr kumimoji="1" lang="en-US" altLang="zh-CN" i="1" dirty="0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(</m:t>
                    </m:r>
                    <m:r>
                      <a:rPr kumimoji="1" lang="en-US" altLang="zh-CN" i="1" dirty="0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𝑥</m:t>
                    </m:r>
                    <m:r>
                      <a:rPr kumimoji="1" lang="en-US" altLang="zh-CN" i="1" dirty="0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则称为</a:t>
                </a:r>
                <a:r>
                  <a:rPr lang="zh-CN" altLang="en-US" b="1" dirty="0"/>
                  <a:t>充分统计量</a:t>
                </a:r>
                <a:r>
                  <a:rPr lang="zh-CN" altLang="en-US" dirty="0"/>
                  <a:t>，这是关于样本的函数，可以是向量。</a:t>
                </a:r>
                <a:endParaRPr lang="en-US" altLang="zh-CN" dirty="0"/>
              </a:p>
              <a:p>
                <a14:m>
                  <m:oMath xmlns:m="http://schemas.openxmlformats.org/officeDocument/2006/math">
                    <m:r>
                      <a:rPr kumimoji="1" lang="en-US" altLang="zh-CN" i="1" dirty="0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h</m:t>
                    </m:r>
                    <m:r>
                      <a:rPr kumimoji="1" lang="en-US" altLang="zh-CN" i="1" dirty="0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(</m:t>
                    </m:r>
                    <m:r>
                      <a:rPr kumimoji="1" lang="en-US" altLang="zh-CN" i="1" dirty="0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𝑥</m:t>
                    </m:r>
                    <m:r>
                      <a:rPr kumimoji="1" lang="en-US" altLang="zh-CN" i="1" dirty="0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 通常取1。</a:t>
                </a:r>
              </a:p>
            </p:txBody>
          </p:sp>
        </mc:Choice>
        <mc:Fallback xmlns="">
          <p:sp>
            <p:nvSpPr>
              <p:cNvPr id="5" name="内容占位符 4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b="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34495E"/>
                </a:solidFill>
                <a:effectLst/>
                <a:latin typeface="Athelas"/>
              </a:rPr>
              <a:t>高斯分布的指数族形式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3E5DE-81CB-4440-8C3B-9A8802DA100B}" type="slidenum">
              <a:rPr lang="zh-CN" altLang="en-US" smtClean="0"/>
              <a:t>58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/>
              <p:cNvSpPr>
                <a:spLocks noGrp="1"/>
              </p:cNvSpPr>
              <p:nvPr>
                <p:ph idx="1"/>
              </p:nvPr>
            </p:nvSpPr>
            <p:spPr>
              <a:xfrm>
                <a:off x="133350" y="1364615"/>
                <a:ext cx="8801100" cy="4991735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ar-AE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𝑝</m:t>
                      </m:r>
                      <m:r>
                        <a:rPr lang="ar-AE" altLang="zh-CN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(</m:t>
                      </m:r>
                      <m:r>
                        <a:rPr lang="zh-CN" altLang="ar-AE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𝑥</m:t>
                      </m:r>
                      <m:r>
                        <a:rPr lang="ar-AE" altLang="zh-CN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|</m:t>
                      </m:r>
                      <m:r>
                        <a:rPr lang="zh-CN" altLang="ar-AE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𝜇</m:t>
                      </m:r>
                      <m:r>
                        <a:rPr lang="ar-AE" altLang="zh-CN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,</m:t>
                      </m:r>
                      <m:r>
                        <a:rPr lang="zh-CN" altLang="ar-AE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𝜎</m:t>
                      </m:r>
                      <m:r>
                        <a:rPr lang="ar-AE" altLang="zh-CN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ar-AE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ar-AE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ar-AE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ar-AE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zh-CN" altLang="ar-AE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𝜋</m:t>
                              </m:r>
                              <m:sSup>
                                <m:sSupPr>
                                  <m:ctrlPr>
                                    <a:rPr lang="ar-AE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ar-AE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ar-AE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  <m:r>
                        <a:rPr lang="zh-CN" altLang="ar-AE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𝑒𝑥𝑝</m:t>
                      </m:r>
                      <m:d>
                        <m:dPr>
                          <m:begChr m:val="{"/>
                          <m:endChr m:val="}"/>
                          <m:ctrlPr>
                            <a:rPr lang="ar-AE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ar-AE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ar-AE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zh-CN" altLang="ar-AE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zh-CN" altLang="ar-AE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zh-CN" altLang="ar-AE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  <m:t>𝜇</m:t>
                                  </m:r>
                                  <m:r>
                                    <a:rPr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ar-AE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ar-AE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ar-AE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ar-AE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r>
                        <a:rPr lang="en-US" altLang="ar-AE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ar-AE" altLang="zh-CN" i="1" dirty="0">
                  <a:latin typeface="Cambria Math" panose="02040503050406030204" pitchFamily="18" charset="0"/>
                  <a:cs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ar-AE" altLang="zh-CN" dirty="0">
                    <a:latin typeface="Cambria Math" panose="02040503050406030204" pitchFamily="18" charset="0"/>
                    <a:cs typeface="Cambria Math" panose="02040503050406030204" pitchFamily="18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ar-AE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ar-AE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ar-AE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ar-AE" altLang="zh-CN" i="1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ar-AE" altLang="zh-CN" i="1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zh-CN" altLang="ar-AE" i="1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𝜋</m:t>
                            </m:r>
                            <m:sSup>
                              <m:sSupPr>
                                <m:ctrlPr>
                                  <a:rPr lang="ar-AE" altLang="zh-CN" i="1">
                                    <a:latin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zh-CN" altLang="ar-AE" i="1">
                                    <a:latin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ar-AE" altLang="zh-CN" i="1">
                                    <a:latin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</m:den>
                    </m:f>
                    <m:r>
                      <a:rPr lang="zh-CN" altLang="ar-AE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𝑒𝑥𝑝</m:t>
                    </m:r>
                    <m:d>
                      <m:dPr>
                        <m:begChr m:val="{"/>
                        <m:endChr m:val="}"/>
                        <m:ctrlPr>
                          <a:rPr lang="ar-AE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ar-AE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ar-AE" altLang="zh-CN" i="1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ar-AE" altLang="zh-CN" i="1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ar-AE" altLang="zh-CN" i="1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2</m:t>
                            </m:r>
                            <m:sSup>
                              <m:sSupPr>
                                <m:ctrlPr>
                                  <a:rPr lang="ar-AE" altLang="zh-CN" i="1">
                                    <a:latin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zh-CN" altLang="ar-AE" i="1">
                                    <a:latin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ar-AE" altLang="zh-CN" i="1">
                                    <a:latin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r>
                          <a:rPr lang="en-US" altLang="ar-AE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ar-AE" altLang="zh-CN" i="1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ar-AE" i="1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ar-AE" altLang="zh-CN" i="1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ar-AE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−</m:t>
                        </m:r>
                        <m:r>
                          <a:rPr lang="ar-AE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2</m:t>
                        </m:r>
                        <m:r>
                          <a:rPr lang="zh-CN" altLang="ar-AE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𝑥</m:t>
                        </m:r>
                        <m:r>
                          <a:rPr lang="zh-CN" altLang="ar-AE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𝜇</m:t>
                        </m:r>
                        <m:r>
                          <a:rPr lang="ar-AE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ar-AE" altLang="zh-CN" i="1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ar-AE" i="1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𝜇</m:t>
                            </m:r>
                          </m:e>
                          <m:sup>
                            <m:r>
                              <a:rPr lang="ar-AE" altLang="zh-CN" i="1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ar-AE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endParaRPr lang="ar-AE" altLang="zh-CN" i="1" dirty="0">
                  <a:latin typeface="Cambria Math" panose="02040503050406030204" pitchFamily="18" charset="0"/>
                  <a:cs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ar-AE" altLang="zh-CN" dirty="0">
                    <a:latin typeface="Cambria Math" panose="02040503050406030204" pitchFamily="18" charset="0"/>
                    <a:cs typeface="Cambria Math" panose="02040503050406030204" pitchFamily="18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ar-AE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=</m:t>
                    </m:r>
                    <m:r>
                      <a:rPr lang="zh-CN" altLang="ar-AE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𝑒𝑥𝑝</m:t>
                    </m:r>
                    <m:d>
                      <m:dPr>
                        <m:begChr m:val="{"/>
                        <m:endChr m:val="}"/>
                        <m:ctrlPr>
                          <a:rPr lang="ar-AE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ar-AE" altLang="zh-CN" i="1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</m:ctrlPr>
                          </m:sSupPr>
                          <m:e>
                            <m:func>
                              <m:funcPr>
                                <m:ctrlPr>
                                  <a:rPr lang="ar-AE" altLang="zh-CN" i="1">
                                    <a:latin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zh-CN">
                                    <a:latin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a:rPr lang="en-US" altLang="ar-AE" i="1">
                                    <a:latin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ar-AE" altLang="zh-CN" i="1">
                                    <a:latin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zh-CN" altLang="ar-AE" i="1">
                                    <a:latin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𝜋</m:t>
                                </m:r>
                                <m:sSup>
                                  <m:sSupPr>
                                    <m:ctrlPr>
                                      <a:rPr lang="ar-AE" altLang="zh-CN" i="1">
                                        <a:latin typeface="Cambria Math" panose="02040503050406030204" pitchFamily="18" charset="0"/>
                                        <a:cs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ar-AE" i="1">
                                        <a:latin typeface="Cambria Math" panose="02040503050406030204" pitchFamily="18" charset="0"/>
                                        <a:cs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p>
                                    <m:r>
                                      <a:rPr lang="ar-AE" altLang="zh-CN" i="1">
                                        <a:latin typeface="Cambria Math" panose="02040503050406030204" pitchFamily="18" charset="0"/>
                                        <a:cs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altLang="ar-AE" i="1">
                                    <a:latin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func>
                          </m:e>
                          <m:sup>
                            <m:r>
                              <a:rPr lang="ar-AE" altLang="zh-CN" i="1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type m:val="lin"/>
                                <m:ctrlPr>
                                  <a:rPr lang="ar-AE" altLang="zh-CN" i="1">
                                    <a:latin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ar-AE" altLang="zh-CN" i="1">
                                    <a:latin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ar-AE" altLang="zh-CN" i="1">
                                    <a:latin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p>
                        </m:sSup>
                      </m:e>
                    </m:d>
                    <m:r>
                      <a:rPr lang="zh-CN" altLang="ar-AE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𝑒𝑥𝑝</m:t>
                    </m:r>
                    <m:d>
                      <m:dPr>
                        <m:begChr m:val="{"/>
                        <m:endChr m:val="}"/>
                        <m:ctrlPr>
                          <a:rPr lang="ar-AE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ar-AE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ar-AE" altLang="zh-CN" i="1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ar-AE" altLang="zh-CN" i="1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ar-AE" altLang="zh-CN" i="1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2</m:t>
                            </m:r>
                            <m:sSup>
                              <m:sSupPr>
                                <m:ctrlPr>
                                  <a:rPr lang="ar-AE" altLang="zh-CN" i="1">
                                    <a:latin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zh-CN" altLang="ar-AE" i="1">
                                    <a:latin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ar-AE" altLang="zh-CN" i="1">
                                    <a:latin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r>
                          <a:rPr lang="en-US" altLang="ar-AE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ar-AE" altLang="zh-CN" i="1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ar-AE" i="1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ar-AE" altLang="zh-CN" i="1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ar-AE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−</m:t>
                        </m:r>
                        <m:r>
                          <a:rPr lang="ar-AE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2</m:t>
                        </m:r>
                        <m:r>
                          <a:rPr lang="zh-CN" altLang="ar-AE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𝑥</m:t>
                        </m:r>
                        <m:r>
                          <a:rPr lang="zh-CN" altLang="ar-AE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𝜇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)</m:t>
                        </m:r>
                        <m:r>
                          <a:rPr lang="ar-AE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ar-AE" altLang="zh-CN" i="1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ar-AE" altLang="zh-CN" i="1">
                                    <a:latin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zh-CN" altLang="ar-AE" i="1">
                                    <a:latin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p>
                                <m:r>
                                  <a:rPr lang="ar-AE" altLang="zh-CN" i="1">
                                    <a:latin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ar-AE" altLang="zh-CN" i="1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2</m:t>
                            </m:r>
                            <m:sSup>
                              <m:sSupPr>
                                <m:ctrlPr>
                                  <a:rPr lang="ar-AE" altLang="zh-CN" i="1">
                                    <a:latin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zh-CN" altLang="ar-AE" i="1">
                                    <a:latin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ar-AE" altLang="zh-CN" i="1">
                                    <a:latin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</m:oMath>
                </a14:m>
                <a:endParaRPr lang="ar-AE" altLang="zh-CN" i="1" dirty="0">
                  <a:latin typeface="Cambria Math" panose="02040503050406030204" pitchFamily="18" charset="0"/>
                  <a:cs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ar-AE" altLang="zh-CN" dirty="0">
                    <a:latin typeface="Cambria Math" panose="02040503050406030204" pitchFamily="18" charset="0"/>
                    <a:cs typeface="Cambria Math" panose="02040503050406030204" pitchFamily="18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ar-AE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=</m:t>
                    </m:r>
                    <m:r>
                      <a:rPr lang="zh-CN" altLang="ar-AE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𝑒𝑥𝑝</m:t>
                    </m:r>
                    <m:d>
                      <m:dPr>
                        <m:begChr m:val="{"/>
                        <m:endChr m:val="}"/>
                        <m:ctrlPr>
                          <a:rPr lang="ar-AE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ar-AE" altLang="zh-CN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ar-AE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ar-AE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ar-AE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2</m:t>
                            </m:r>
                            <m:sSup>
                              <m:sSupPr>
                                <m:ctrlPr>
                                  <a:rPr lang="ar-AE" altLang="zh-CN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zh-CN" altLang="ar-AE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ar-AE" altLang="zh-CN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r>
                          <a:rPr lang="en-US" altLang="ar-AE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ar-AE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ar-AE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ar-AE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ar-AE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−</m:t>
                        </m:r>
                        <m:r>
                          <a:rPr lang="ar-AE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2</m:t>
                        </m:r>
                        <m:r>
                          <a:rPr lang="zh-CN" altLang="ar-AE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𝑥</m:t>
                        </m:r>
                        <m:r>
                          <a:rPr lang="zh-CN" altLang="ar-AE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𝜇</m:t>
                        </m:r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)</m:t>
                        </m:r>
                        <m:r>
                          <a:rPr lang="ar-AE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−</m:t>
                        </m:r>
                        <m:r>
                          <a:rPr lang="en-US" altLang="ar-AE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(</m:t>
                        </m:r>
                        <m:f>
                          <m:fPr>
                            <m:ctrlPr>
                              <a:rPr lang="ar-AE" altLang="zh-CN" i="1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ar-AE" altLang="zh-CN" i="1">
                                    <a:latin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zh-CN" altLang="ar-AE" i="1">
                                    <a:latin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p>
                                <m:r>
                                  <a:rPr lang="ar-AE" altLang="zh-CN" i="1">
                                    <a:latin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ar-AE" altLang="zh-CN" i="1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2</m:t>
                            </m:r>
                            <m:sSup>
                              <m:sSupPr>
                                <m:ctrlPr>
                                  <a:rPr lang="ar-AE" altLang="zh-CN" i="1">
                                    <a:latin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zh-CN" altLang="ar-AE" i="1">
                                    <a:latin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ar-AE" altLang="zh-CN" i="1">
                                    <a:latin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r>
                          <a:rPr lang="ar-AE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ar-AE" altLang="zh-CN" i="1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ar-AE" altLang="zh-CN" i="1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ar-AE" altLang="zh-CN" i="1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func>
                          <m:funcPr>
                            <m:ctrlPr>
                              <a:rPr lang="ar-AE" altLang="zh-CN" i="1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altLang="ar-AE" i="1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ar-AE" altLang="zh-CN" i="1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zh-CN" altLang="ar-AE" i="1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𝜋</m:t>
                            </m:r>
                            <m:sSup>
                              <m:sSupPr>
                                <m:ctrlPr>
                                  <a:rPr lang="ar-AE" altLang="zh-CN" i="1">
                                    <a:latin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zh-CN" altLang="ar-AE" i="1">
                                    <a:latin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ar-AE" altLang="zh-CN" i="1">
                                    <a:latin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ar-AE" i="1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  <m:r>
                          <a:rPr lang="en-US" altLang="ar-AE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endParaRPr lang="ar-AE" altLang="zh-CN" i="1" dirty="0">
                  <a:latin typeface="Cambria Math" panose="02040503050406030204" pitchFamily="18" charset="0"/>
                  <a:cs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zh-CN" altLang="en-US" dirty="0">
                    <a:sym typeface="+mn-ea"/>
                  </a:rPr>
                  <a:t>令</a:t>
                </a:r>
                <a:endParaRPr lang="zh-CN" alt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𝜃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ar-AE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ar-AE" altLang="zh-CN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ar-AE" altLang="zh-CN" i="1">
                                        <a:latin typeface="Cambria Math" panose="02040503050406030204" pitchFamily="18" charset="0"/>
                                        <a:cs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  <a:cs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ar-AE" altLang="zh-CN" i="1">
                                        <a:latin typeface="Cambria Math" panose="02040503050406030204" pitchFamily="18" charset="0"/>
                                        <a:cs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ar-AE" altLang="zh-CN" i="1">
                                        <a:latin typeface="Cambria Math" panose="02040503050406030204" pitchFamily="18" charset="0"/>
                                        <a:cs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  <a:cs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ar-AE" altLang="zh-CN" i="1">
                                        <a:latin typeface="Cambria Math" panose="02040503050406030204" pitchFamily="18" charset="0"/>
                                        <a:cs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ar-AE" altLang="zh-CN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ar-AE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ar-AE" altLang="zh-CN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ar-AE" altLang="zh-CN" i="1">
                                        <a:latin typeface="Cambria Math" panose="02040503050406030204" pitchFamily="18" charset="0"/>
                                        <a:cs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CN" altLang="ar-AE" i="1">
                                        <a:latin typeface="Cambria Math" panose="02040503050406030204" pitchFamily="18" charset="0"/>
                                        <a:cs typeface="Cambria Math" panose="02040503050406030204" pitchFamily="18" charset="0"/>
                                      </a:rPr>
                                      <m:t>𝑢</m:t>
                                    </m:r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ar-AE" altLang="zh-CN" i="1">
                                            <a:latin typeface="Cambria Math" panose="02040503050406030204" pitchFamily="18" charset="0"/>
                                            <a:cs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zh-CN" altLang="ar-AE" i="1">
                                            <a:latin typeface="Cambria Math" panose="02040503050406030204" pitchFamily="18" charset="0"/>
                                            <a:cs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p>
                                        <m:r>
                                          <a:rPr lang="ar-AE" altLang="zh-CN" i="1">
                                            <a:latin typeface="Cambria Math" panose="02040503050406030204" pitchFamily="18" charset="0"/>
                                            <a:cs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</m:e>
                            </m:mr>
                            <m:mr>
                              <m:e>
                                <m:r>
                                  <a:rPr lang="ar-AE" altLang="zh-CN" i="1">
                                    <a:latin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ar-AE" altLang="zh-CN" i="1">
                                        <a:latin typeface="Cambria Math" panose="02040503050406030204" pitchFamily="18" charset="0"/>
                                        <a:cs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ar-AE" altLang="zh-CN" i="1">
                                        <a:latin typeface="Cambria Math" panose="02040503050406030204" pitchFamily="18" charset="0"/>
                                        <a:cs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ar-AE" altLang="zh-CN" i="1">
                                        <a:latin typeface="Cambria Math" panose="02040503050406030204" pitchFamily="18" charset="0"/>
                                        <a:cs typeface="Cambria Math" panose="02040503050406030204" pitchFamily="18" charset="0"/>
                                      </a:rPr>
                                      <m:t>2</m:t>
                                    </m:r>
                                    <m:sSup>
                                      <m:sSupPr>
                                        <m:ctrlPr>
                                          <a:rPr lang="ar-AE" altLang="zh-CN" i="1">
                                            <a:latin typeface="Cambria Math" panose="02040503050406030204" pitchFamily="18" charset="0"/>
                                            <a:cs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zh-CN" altLang="ar-AE" i="1">
                                            <a:latin typeface="Cambria Math" panose="02040503050406030204" pitchFamily="18" charset="0"/>
                                            <a:cs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p>
                                        <m:r>
                                          <a:rPr lang="ar-AE" altLang="zh-CN" i="1">
                                            <a:latin typeface="Cambria Math" panose="02040503050406030204" pitchFamily="18" charset="0"/>
                                            <a:cs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</m:e>
                            </m:mr>
                          </m:m>
                        </m:e>
                      </m:d>
                      <m:r>
                        <a:rPr lang="ar-AE" altLang="zh-CN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, </m:t>
                      </m:r>
                      <m:r>
                        <a:rPr lang="zh-CN" altLang="ar-AE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𝜙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(</m:t>
                      </m:r>
                      <m:r>
                        <a:rPr lang="zh-CN" altLang="ar-AE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𝑥</m:t>
                      </m:r>
                      <m:r>
                        <a:rPr lang="en-US" altLang="ar-AE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)=</m:t>
                      </m:r>
                      <m:d>
                        <m:dPr>
                          <m:ctrlPr>
                            <a:rPr lang="ar-AE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ar-AE" altLang="zh-CN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zh-CN" altLang="ar-AE" i="1">
                                    <a:latin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ar-AE" i="1">
                                        <a:latin typeface="Cambria Math" panose="02040503050406030204" pitchFamily="18" charset="0"/>
                                        <a:cs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ar-AE" i="1">
                                        <a:latin typeface="Cambria Math" panose="02040503050406030204" pitchFamily="18" charset="0"/>
                                        <a:cs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ar-AE" i="1">
                                        <a:latin typeface="Cambria Math" panose="02040503050406030204" pitchFamily="18" charset="0"/>
                                        <a:cs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ar-AE" altLang="zh-CN" dirty="0"/>
              </a:p>
              <a:p>
                <a:pPr marL="0" indent="0">
                  <a:buNone/>
                </a:pPr>
                <a:endParaRPr lang="zh-CN" altLang="en-US" dirty="0"/>
              </a:p>
            </p:txBody>
          </p:sp>
        </mc:Choice>
        <mc:Fallback xmlns="">
          <p:sp>
            <p:nvSpPr>
              <p:cNvPr id="5" name="内容占位符 4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3350" y="1364615"/>
                <a:ext cx="8801100" cy="4991735"/>
              </a:xfrm>
              <a:blipFill rotWithShape="1">
                <a:blip r:embed="rId3"/>
                <a:stretch>
                  <a:fillRect t="-8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914133"/>
          </a:xfrm>
        </p:spPr>
        <p:txBody>
          <a:bodyPr>
            <a:normAutofit/>
          </a:bodyPr>
          <a:lstStyle/>
          <a:p>
            <a:r>
              <a:rPr lang="zh-CN" altLang="en-US" sz="4000" dirty="0"/>
              <a:t>友好分布：多项分布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505812"/>
                <a:ext cx="7886700" cy="4351338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altLang="zh-CN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k</m:t>
                        </m:r>
                      </m:sub>
                    </m:sSub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/>
                  <a:t>, k</a:t>
                </a:r>
                <a:r>
                  <a:rPr lang="zh-CN" altLang="en-US" dirty="0"/>
                  <a:t>面骰子，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zh-CN" altLang="en-US" dirty="0"/>
                  <a:t>是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dirty="0">
                        <a:latin typeface="Cambria Math" panose="02040503050406030204" pitchFamily="18" charset="0"/>
                      </a:rPr>
                      <m:t>j</m:t>
                    </m:r>
                  </m:oMath>
                </a14:m>
                <a:r>
                  <a:rPr lang="zh-CN" altLang="en-US" dirty="0"/>
                  <a:t>面次数</a:t>
                </a:r>
                <a:endParaRPr lang="en-US" altLang="zh-CN" dirty="0"/>
              </a:p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𝑀𝑢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≔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eqArr>
                      </m:e>
                    </m:d>
                    <m:nary>
                      <m:naryPr>
                        <m:chr m:val="∏"/>
                        <m:supHide m:val="on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sup>
                        </m:sSubSup>
                      </m:e>
                    </m:nary>
                  </m:oMath>
                </a14:m>
                <a:r>
                  <a:rPr lang="en-US" altLang="zh-CN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zh-CN" altLang="en-US" dirty="0"/>
                  <a:t>是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zh-CN" altLang="en-US" dirty="0"/>
                  <a:t>面概率</a:t>
                </a:r>
                <a:r>
                  <a:rPr lang="en-US" altLang="zh-CN" dirty="0"/>
                  <a:t>, </a:t>
                </a:r>
                <a14:m>
                  <m:oMath xmlns:m="http://schemas.openxmlformats.org/officeDocument/2006/math">
                    <m:r>
                      <a:rPr lang="zh-CN" altLang="en-US" b="0" i="1" dirty="0">
                        <a:latin typeface="Cambria Math" panose="02040503050406030204" pitchFamily="18" charset="0"/>
                      </a:rPr>
                      <m:t>组合数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eqArr>
                      </m:e>
                    </m:d>
                  </m:oMath>
                </a14:m>
                <a:r>
                  <a:rPr lang="en-US" altLang="zh-CN" dirty="0"/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!</m:t>
                        </m:r>
                      </m:num>
                      <m:den>
                        <m:sSub>
                          <m:sSubPr>
                            <m:ctrlP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!…</m:t>
                        </m:r>
                        <m:sSub>
                          <m:sSubPr>
                            <m:ctrlP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!</m:t>
                        </m:r>
                      </m:den>
                    </m:f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505812"/>
                <a:ext cx="7886700" cy="4351338"/>
              </a:xfrm>
              <a:blipFill rotWithShape="1">
                <a:blip r:embed="rId3"/>
                <a:stretch>
                  <a:fillRect t="-122" b="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3E5DE-81CB-4440-8C3B-9A8802DA100B}" type="slidenum">
              <a:rPr lang="zh-CN" altLang="en-US" smtClean="0"/>
              <a:t>59</a:t>
            </a:fld>
            <a:endParaRPr lang="zh-CN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517526"/>
            <a:ext cx="7702550" cy="914133"/>
          </a:xfrm>
        </p:spPr>
        <p:txBody>
          <a:bodyPr>
            <a:normAutofit/>
          </a:bodyPr>
          <a:lstStyle/>
          <a:p>
            <a:r>
              <a:rPr lang="zh-CN" altLang="en-US" sz="4000" dirty="0">
                <a:latin typeface="黑体" panose="02010609060101010101" pitchFamily="49" charset="-122"/>
                <a:ea typeface="黑体" panose="02010609060101010101" pitchFamily="49" charset="-122"/>
              </a:rPr>
              <a:t>期望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3E5DE-81CB-4440-8C3B-9A8802DA100B}" type="slidenum">
              <a:rPr lang="zh-CN" altLang="en-US" smtClean="0"/>
              <a:t>6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628650" y="1849663"/>
                <a:ext cx="7886700" cy="17656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b="1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定义</a:t>
                </a:r>
                <a:r>
                  <a:rPr lang="en-US" altLang="zh-CN" sz="2400" b="1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. </a:t>
                </a:r>
                <a:r>
                  <a:rPr lang="zh-CN" altLang="en-US" sz="2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设连续随机变量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𝑋</m:t>
                    </m:r>
                  </m:oMath>
                </a14:m>
                <a:r>
                  <a:rPr lang="zh-CN" altLang="en-US" sz="2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的密度函数为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𝑝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(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𝑥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)</m:t>
                    </m:r>
                  </m:oMath>
                </a14:m>
                <a:r>
                  <a:rPr lang="en-US" altLang="zh-CN" sz="2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.</a:t>
                </a:r>
                <a:r>
                  <a:rPr lang="zh-CN" altLang="en-US" sz="2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如果</a:t>
                </a:r>
                <a14:m>
                  <m:oMath xmlns:m="http://schemas.openxmlformats.org/officeDocument/2006/math">
                    <m:nary>
                      <m:nary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400" b="0" i="1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−</m:t>
                        </m:r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∞</m:t>
                        </m:r>
                      </m:sub>
                      <m:sup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+∞</m:t>
                        </m:r>
                      </m:sup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altLang="zh-CN" sz="2400" b="0" i="1" dirty="0" smtClean="0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dPr>
                          <m:e>
                            <m:r>
                              <a:rPr lang="en-US" altLang="zh-CN" sz="2400" b="0" i="1" dirty="0" smtClean="0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𝑥</m:t>
                            </m:r>
                          </m:e>
                        </m:d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𝑝</m:t>
                        </m:r>
                        <m:d>
                          <m:dPr>
                            <m:ctrlPr>
                              <a:rPr lang="en-US" altLang="zh-CN" sz="2400" b="0" i="1" dirty="0" smtClean="0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dPr>
                          <m:e>
                            <m:r>
                              <a:rPr lang="en-US" altLang="zh-CN" sz="2400" b="0" i="1" dirty="0" smtClean="0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𝑥</m:t>
                            </m:r>
                          </m:e>
                        </m:d>
                      </m:e>
                    </m:nary>
                    <m:r>
                      <a:rPr lang="en-US" altLang="zh-CN" sz="2400" b="0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𝑑𝑥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&lt;+∞</m:t>
                    </m:r>
                  </m:oMath>
                </a14:m>
                <a:r>
                  <a:rPr lang="zh-CN" altLang="en-US" sz="2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，则称</a:t>
                </a:r>
                <a:endParaRPr lang="en-US" altLang="zh-CN" sz="24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 dirty="0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𝐸</m:t>
                      </m:r>
                      <m:d>
                        <m:dPr>
                          <m:ctrlPr>
                            <a:rPr lang="en-US" altLang="zh-CN" sz="2400" i="1" dirty="0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dPr>
                        <m:e>
                          <m:r>
                            <a:rPr lang="en-US" altLang="zh-CN" sz="2400" i="1" dirty="0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𝑋</m:t>
                          </m:r>
                        </m:e>
                      </m:d>
                      <m:r>
                        <a:rPr lang="en-US" altLang="zh-CN" sz="2400" b="0" i="1" dirty="0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nary>
                        <m:naryPr>
                          <m:ctrlPr>
                            <a:rPr lang="en-US" altLang="zh-CN" sz="2400" b="0" i="1" dirty="0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naryPr>
                        <m:sub>
                          <m:r>
                            <a:rPr lang="en-US" altLang="zh-CN" sz="2400" b="0" i="1" dirty="0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−∞</m:t>
                          </m:r>
                        </m:sub>
                        <m:sup>
                          <m:r>
                            <a:rPr lang="en-US" altLang="zh-CN" sz="2400" b="0" i="1" dirty="0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+∞</m:t>
                          </m:r>
                        </m:sup>
                        <m:e>
                          <m:r>
                            <a:rPr lang="en-US" altLang="zh-CN" sz="2400" b="0" i="1" dirty="0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𝑥𝑝</m:t>
                          </m:r>
                          <m:d>
                            <m:dPr>
                              <m:ctrlPr>
                                <a:rPr lang="en-US" altLang="zh-CN" sz="2400" b="0" i="1" dirty="0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 dirty="0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𝑥</m:t>
                              </m:r>
                            </m:e>
                          </m:d>
                        </m:e>
                      </m:nary>
                      <m:r>
                        <a:rPr lang="en-US" altLang="zh-CN" sz="2400" b="0" i="1" dirty="0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𝑑𝑥</m:t>
                      </m:r>
                    </m:oMath>
                  </m:oMathPara>
                </a14:m>
                <a:endParaRPr lang="en-US" altLang="zh-CN" sz="24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1849663"/>
                <a:ext cx="7886700" cy="1765612"/>
              </a:xfrm>
              <a:prstGeom prst="rect">
                <a:avLst/>
              </a:prstGeom>
              <a:blipFill rotWithShape="1">
                <a:blip r:embed="rId2"/>
                <a:stretch>
                  <a:fillRect t="-31" b="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914133"/>
          </a:xfrm>
        </p:spPr>
        <p:txBody>
          <a:bodyPr>
            <a:normAutofit/>
          </a:bodyPr>
          <a:lstStyle/>
          <a:p>
            <a:r>
              <a:rPr lang="zh-CN" altLang="en-US" sz="4000" dirty="0"/>
              <a:t>友好分布：</a:t>
            </a:r>
            <a:r>
              <a:rPr lang="en-US" altLang="zh-CN" sz="4000" dirty="0"/>
              <a:t>Dirichlet</a:t>
            </a:r>
            <a:r>
              <a:rPr lang="zh-CN" altLang="en-US" sz="4000" dirty="0"/>
              <a:t>分布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505812"/>
                <a:ext cx="7886700" cy="4351338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zh-CN" altLang="en-US" sz="2400" dirty="0"/>
                  <a:t>分布扩展到多变量</a:t>
                </a:r>
                <a:endParaRPr lang="en-US" altLang="zh-CN" sz="2400" dirty="0"/>
              </a:p>
              <a:p>
                <a:r>
                  <a:rPr lang="zh-CN" altLang="en-US" sz="2400" dirty="0"/>
                  <a:t>在单纯形（</a:t>
                </a:r>
                <a:r>
                  <a:rPr lang="en-US" altLang="zh-CN" sz="2400" dirty="0"/>
                  <a:t>simplex</a:t>
                </a:r>
                <a:r>
                  <a:rPr lang="zh-CN" altLang="en-US" sz="2400" dirty="0"/>
                  <a:t>）上的概率分布</a:t>
                </a:r>
                <a:endParaRPr lang="en-US" altLang="zh-CN" sz="24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:0≤</m:t>
                        </m:r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≤1,</m:t>
                        </m:r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9"/>
                              </m:r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nary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</m:oMath>
                </a14:m>
                <a:endParaRPr lang="en-US" altLang="zh-CN" sz="2400" b="0" dirty="0"/>
              </a:p>
              <a:p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𝐷𝑖𝑟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d>
                          <m:d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</m:d>
                      </m:den>
                    </m:f>
                    <m:nary>
                      <m:naryPr>
                        <m:chr m:val="∏"/>
                        <m:supHide m:val="on"/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</m:e>
                    </m:nary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altLang="zh-CN" sz="2400" b="0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∏"/>
                            <m:limLoc m:val="subSup"/>
                            <m:supHide m:val="on"/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9"/>
                              </m:r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/>
                          <m:e>
                            <m:r>
                              <m:rPr>
                                <m:sty m:val="p"/>
                              </m:rPr>
                              <a:rPr lang="en-US" altLang="zh-CN" sz="2400" b="0" i="0" smtClean="0">
                                <a:latin typeface="Cambria Math" panose="02040503050406030204" pitchFamily="18" charset="0"/>
                              </a:rPr>
                              <m:t>Γ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num>
                      <m:den>
                        <m:r>
                          <m:rPr>
                            <m:sty m:val="p"/>
                          </m:rPr>
                          <a:rPr lang="en-US" altLang="zh-CN" sz="2400" b="0" i="0" smtClean="0">
                            <a:latin typeface="Cambria Math" panose="02040503050406030204" pitchFamily="18" charset="0"/>
                          </a:rPr>
                          <m:t>Γ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(∑</m:t>
                        </m:r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altLang="zh-CN" sz="2400" dirty="0"/>
              </a:p>
              <a:p>
                <a14:m>
                  <m:oMath xmlns:m="http://schemas.openxmlformats.org/officeDocument/2006/math">
                    <m:r>
                      <a:rPr lang="zh-CN" altLang="en-US" sz="2400" b="0" i="1" dirty="0">
                        <a:latin typeface="Cambria Math" panose="02040503050406030204" pitchFamily="18" charset="0"/>
                      </a:rPr>
                      <m:t>令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nary>
                  </m:oMath>
                </a14:m>
                <a:r>
                  <a:rPr lang="zh-CN" altLang="en-US" sz="2400" dirty="0"/>
                  <a:t>，</a:t>
                </a:r>
                <a:endParaRPr lang="en-US" altLang="zh-CN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𝑣𝑎𝑟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+1)</m:t>
                          </m:r>
                        </m:den>
                      </m:f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505812"/>
                <a:ext cx="7886700" cy="4351338"/>
              </a:xfrm>
              <a:blipFill rotWithShape="1">
                <a:blip r:embed="rId2"/>
                <a:stretch>
                  <a:fillRect t="-5" b="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3E5DE-81CB-4440-8C3B-9A8802DA100B}" type="slidenum">
              <a:rPr lang="zh-CN" altLang="en-US" smtClean="0"/>
              <a:t>60</a:t>
            </a:fld>
            <a:endParaRPr lang="zh-CN" altLang="en-US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共轭分布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endParaRPr lang="en-US" altLang="zh-CN" dirty="0"/>
              </a:p>
              <a:p>
                <a:r>
                  <a:rPr lang="zh-CN" altLang="en-US" dirty="0"/>
                  <a:t>多项分布与</a:t>
                </a:r>
                <a:r>
                  <a:rPr lang="en-US" altLang="zh-CN" dirty="0"/>
                  <a:t>Dirichlet</a:t>
                </a:r>
                <a:r>
                  <a:rPr lang="zh-CN" altLang="en-US" dirty="0"/>
                  <a:t>分布</a:t>
                </a:r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sup>
                          </m:sSubSup>
                        </m:e>
                      </m:nary>
                      <m:r>
                        <a:rPr lang="en-US" altLang="zh-CN" b="0" i="0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𝐷𝑖𝑟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∝</m:t>
                      </m:r>
                      <m:nary>
                        <m:naryPr>
                          <m:chr m:val="∏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b="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3E5DE-81CB-4440-8C3B-9A8802DA100B}" type="slidenum">
              <a:rPr lang="zh-CN" altLang="en-US" smtClean="0"/>
              <a:t>61</a:t>
            </a:fld>
            <a:endParaRPr lang="zh-CN" altLang="en-US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指数族分布都有共轭分布</a:t>
            </a:r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42797" y="1380365"/>
            <a:ext cx="6275146" cy="5040817"/>
          </a:xfr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3E5DE-81CB-4440-8C3B-9A8802DA100B}" type="slidenum">
              <a:rPr lang="zh-CN" altLang="en-US" smtClean="0"/>
              <a:t>62</a:t>
            </a:fld>
            <a:endParaRPr lang="zh-CN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56229"/>
          </a:xfrm>
        </p:spPr>
        <p:txBody>
          <a:bodyPr>
            <a:normAutofit/>
          </a:bodyPr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方差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49791" y="1763184"/>
                <a:ext cx="8244417" cy="4351338"/>
              </a:xfrm>
            </p:spPr>
            <p:txBody>
              <a:bodyPr>
                <a:noAutofit/>
              </a:bodyPr>
              <a:lstStyle/>
              <a:p>
                <a:pPr marL="0" indent="0">
                  <a:lnSpc>
                    <a:spcPct val="100000"/>
                  </a:lnSpc>
                  <a:buNone/>
                </a:pPr>
                <a:r>
                  <a:rPr lang="zh-CN" altLang="en-US" sz="2400" b="1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定义</a:t>
                </a:r>
                <a:r>
                  <a:rPr lang="en-US" altLang="zh-CN" sz="2400" b="1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.</a:t>
                </a:r>
                <a:r>
                  <a:rPr lang="en-US" altLang="zh-CN" sz="2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 </a:t>
                </a:r>
                <a:r>
                  <a:rPr lang="zh-CN" altLang="en-US" sz="2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若随机变量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𝑋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2</m:t>
                        </m:r>
                      </m:sup>
                    </m:sSup>
                  </m:oMath>
                </a14:m>
                <a:r>
                  <a:rPr lang="zh-CN" altLang="en-US" sz="2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的数学期望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𝐸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(</m:t>
                    </m:r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𝑋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2</m:t>
                        </m:r>
                      </m:sup>
                    </m:sSup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)</m:t>
                    </m:r>
                  </m:oMath>
                </a14:m>
                <a:r>
                  <a:rPr lang="zh-CN" altLang="en-US" sz="2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存在，则称偏差平方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𝑋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−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𝐸𝑋</m:t>
                            </m:r>
                          </m:e>
                        </m:d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2</m:t>
                        </m:r>
                      </m:sup>
                    </m:sSup>
                  </m:oMath>
                </a14:m>
                <a:r>
                  <a:rPr lang="zh-CN" altLang="en-US" sz="2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的数学期望为随机变量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𝑋</m:t>
                    </m:r>
                  </m:oMath>
                </a14:m>
                <a:r>
                  <a:rPr lang="zh-CN" altLang="en-US" sz="2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的方差，记为</a:t>
                </a:r>
                <a:endParaRPr lang="en-US" altLang="zh-CN" sz="24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000" b="0" i="0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Var</m:t>
                      </m:r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𝑋</m:t>
                          </m:r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𝑋</m:t>
                                  </m:r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−</m:t>
                                  </m:r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𝐸</m:t>
                                  </m:r>
                                  <m:d>
                                    <m:dPr>
                                      <m:ctrlP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  <m:t>𝑋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nary>
                        <m:naryPr>
                          <m:ctrlPr>
                            <a:rPr lang="en-US" altLang="zh-CN" sz="20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0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−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∞</m:t>
                          </m:r>
                        </m:sub>
                        <m:sup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+∞</m:t>
                          </m:r>
                        </m:sup>
                        <m:e>
                          <m:sSup>
                            <m:sSup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𝑥</m:t>
                                  </m:r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−</m:t>
                                  </m:r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𝐸</m:t>
                                  </m:r>
                                  <m:d>
                                    <m:dPr>
                                      <m:ctrlP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  <m:t>𝑋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𝑝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(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𝑥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)</m:t>
                          </m:r>
                        </m:e>
                      </m:nary>
                      <m:r>
                        <a:rPr lang="en-US" altLang="zh-CN" sz="2000" i="1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𝑑𝑥</m:t>
                      </m:r>
                    </m:oMath>
                  </m:oMathPara>
                </a14:m>
                <a:endParaRPr lang="en-US" altLang="zh-CN" sz="20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zh-CN" altLang="en-US" sz="2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称方差的正平方根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radPr>
                      <m:deg/>
                      <m:e>
                        <m:r>
                          <m:rPr>
                            <m:sty m:val="p"/>
                          </m:rPr>
                          <a:rPr lang="en-US" altLang="zh-CN" sz="2400" i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Var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(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𝑋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)</m:t>
                        </m:r>
                      </m:e>
                    </m:rad>
                  </m:oMath>
                </a14:m>
                <a:r>
                  <a:rPr lang="zh-CN" altLang="en-US" sz="2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为随机变量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𝑋</m:t>
                    </m:r>
                  </m:oMath>
                </a14:m>
                <a:r>
                  <a:rPr lang="en-US" altLang="zh-CN" sz="2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(</a:t>
                </a:r>
                <a:r>
                  <a:rPr lang="zh-CN" altLang="en-US" sz="2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或相应分布</a:t>
                </a:r>
                <a:r>
                  <a:rPr lang="en-US" altLang="zh-CN" sz="2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)</a:t>
                </a:r>
                <a:r>
                  <a:rPr lang="zh-CN" altLang="en-US" sz="2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的标准差，记为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𝜎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(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𝑋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)</m:t>
                    </m:r>
                  </m:oMath>
                </a14:m>
                <a:r>
                  <a:rPr lang="en-US" altLang="zh-CN" sz="2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,</a:t>
                </a:r>
                <a:r>
                  <a:rPr lang="zh-CN" altLang="en-US" sz="2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或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𝜎</m:t>
                        </m:r>
                      </m:e>
                      <m:sub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𝑋</m:t>
                        </m:r>
                      </m:sub>
                    </m:sSub>
                  </m:oMath>
                </a14:m>
                <a:r>
                  <a:rPr lang="en-US" altLang="zh-CN" sz="2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.</a:t>
                </a:r>
                <a:endParaRPr lang="zh-CN" altLang="en-US" sz="24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49791" y="1763184"/>
                <a:ext cx="8244417" cy="4351338"/>
              </a:xfrm>
              <a:blipFill rotWithShape="1">
                <a:blip r:embed="rId3"/>
                <a:stretch>
                  <a:fillRect l="-3" t="-10" r="5" b="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3E5DE-81CB-4440-8C3B-9A8802DA100B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3759" y="365126"/>
            <a:ext cx="7886700" cy="1170376"/>
          </a:xfrm>
        </p:spPr>
        <p:txBody>
          <a:bodyPr>
            <a:normAutofit/>
          </a:bodyPr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方差性质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3E5DE-81CB-4440-8C3B-9A8802DA100B}" type="slidenum">
              <a:rPr lang="zh-CN" altLang="en-US" smtClean="0"/>
              <a:t>8</a:t>
            </a:fld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457200" y="1687546"/>
                <a:ext cx="8229600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b="1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性质</a:t>
                </a:r>
                <a:r>
                  <a:rPr lang="en-US" altLang="zh-CN" sz="2400" b="1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1.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i="0" dirty="0" smtClean="0">
                        <a:latin typeface="Cambria Math" panose="02040503050406030204" pitchFamily="18" charset="0"/>
                      </a:rPr>
                      <m:t>Var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altLang="zh-CN" sz="240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)−</m:t>
                    </m:r>
                    <m:sSup>
                      <m:sSup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zh-CN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i="1" dirty="0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  <m:d>
                              <m:dPr>
                                <m:ctrlPr>
                                  <a:rPr lang="en-US" altLang="zh-CN" sz="240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i="1" dirty="0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altLang="zh-CN" sz="240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altLang="zh-CN" sz="24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endParaRPr lang="en-US" altLang="zh-CN" sz="2400" b="1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r>
                  <a:rPr lang="zh-CN" altLang="en-US" sz="2400" b="1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性质</a:t>
                </a:r>
                <a:r>
                  <a:rPr lang="en-US" altLang="zh-CN" sz="2400" b="1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2. </a:t>
                </a:r>
                <a:r>
                  <a:rPr lang="zh-CN" altLang="en-US" sz="2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常数的方差为</a:t>
                </a:r>
                <a:r>
                  <a:rPr lang="en-US" altLang="zh-CN" sz="2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0</a:t>
                </a:r>
                <a:r>
                  <a:rPr lang="zh-CN" altLang="en-US" sz="2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，即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i="0" dirty="0" smtClean="0">
                        <a:latin typeface="Cambria Math" panose="02040503050406030204" pitchFamily="18" charset="0"/>
                      </a:rPr>
                      <m:t>Var</m:t>
                    </m:r>
                    <m:d>
                      <m:dPr>
                        <m:ctrlPr>
                          <a:rPr lang="en-US" altLang="zh-CN" sz="24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zh-CN" sz="2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,</a:t>
                </a:r>
                <a:r>
                  <a:rPr lang="zh-CN" altLang="en-US" sz="2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其中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zh-CN" altLang="en-US" sz="2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是常数</a:t>
                </a:r>
                <a:r>
                  <a:rPr lang="en-US" altLang="zh-CN" sz="2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.</a:t>
                </a:r>
              </a:p>
              <a:p>
                <a:endParaRPr lang="en-US" altLang="zh-CN" sz="2400" b="1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r>
                  <a:rPr lang="zh-CN" altLang="en-US" sz="2400" b="1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性质</a:t>
                </a:r>
                <a:r>
                  <a:rPr lang="en-US" altLang="zh-CN" sz="2400" b="1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3.</a:t>
                </a:r>
                <a:r>
                  <a:rPr lang="zh-CN" altLang="en-US" sz="2400" b="1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 </a:t>
                </a:r>
                <a:r>
                  <a:rPr lang="zh-CN" altLang="en-US" sz="2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若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𝑎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,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𝑏</m:t>
                    </m:r>
                  </m:oMath>
                </a14:m>
                <a:r>
                  <a:rPr lang="zh-CN" altLang="en-US" sz="2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是常数，则</a:t>
                </a:r>
                <a:endParaRPr lang="en-US" altLang="zh-CN" sz="24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Var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𝑎𝑋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Var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2400" b="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1687546"/>
                <a:ext cx="8229600" cy="2308324"/>
              </a:xfrm>
              <a:prstGeom prst="rect">
                <a:avLst/>
              </a:prstGeom>
              <a:blipFill rotWithShape="1">
                <a:blip r:embed="rId2"/>
                <a:stretch>
                  <a:fillRect t="-15" b="1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914133"/>
          </a:xfrm>
        </p:spPr>
        <p:txBody>
          <a:bodyPr>
            <a:normAutofit/>
          </a:bodyPr>
          <a:lstStyle/>
          <a:p>
            <a:r>
              <a:rPr lang="zh-CN" altLang="en-US" sz="4000" dirty="0"/>
              <a:t>熵</a:t>
            </a:r>
            <a:r>
              <a:rPr lang="en-US" altLang="zh-CN" sz="4000" dirty="0"/>
              <a:t>entropy</a:t>
            </a:r>
            <a:endParaRPr lang="zh-CN" altLang="en-US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505812"/>
                <a:ext cx="7886700" cy="4351338"/>
              </a:xfrm>
            </p:spPr>
            <p:txBody>
              <a:bodyPr/>
              <a:lstStyle/>
              <a:p>
                <a:r>
                  <a:rPr lang="zh-CN" altLang="en-US" dirty="0"/>
                  <a:t>一个离散随机变量</a:t>
                </a:r>
                <a:r>
                  <a:rPr lang="en-US" altLang="zh-CN" dirty="0"/>
                  <a:t>X</a:t>
                </a:r>
                <a:r>
                  <a:rPr lang="zh-CN" altLang="en-US" dirty="0"/>
                  <a:t>的熵</a:t>
                </a:r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/>
                        <m:e>
                          <m:func>
                            <m:func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Pr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  <m:func>
                            <m:func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b="0" i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fName>
                            <m: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Pr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en-US" altLang="zh-CN" dirty="0"/>
              </a:p>
              <a:p>
                <a:r>
                  <a:rPr lang="zh-CN" altLang="en-US" dirty="0"/>
                  <a:t>以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zh-CN" altLang="en-US" dirty="0"/>
                  <a:t>概率出现正面的硬币的熵是</a:t>
                </a:r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num>
                            <m:den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aln/>
                        </m:rP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func>
                        <m:func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f>
                            <m:f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num>
                            <m:den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</m:e>
                      </m:func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func>
                        <m:func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f>
                            <m:f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</m:e>
                      </m:func>
                    </m:oMath>
                    <m:oMath xmlns:m="http://schemas.openxmlformats.org/officeDocument/2006/math">
                      <m:r>
                        <m:rPr>
                          <m:aln/>
                        </m:rP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func>
                        <m:func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func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8113</m:t>
                      </m:r>
                    </m:oMath>
                  </m:oMathPara>
                </a14:m>
                <a:endParaRPr lang="en-US" altLang="zh-CN" b="0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505812"/>
                <a:ext cx="7886700" cy="4351338"/>
              </a:xfrm>
              <a:blipFill rotWithShape="1">
                <a:blip r:embed="rId2"/>
                <a:stretch>
                  <a:fillRect t="-5" b="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3E5DE-81CB-4440-8C3B-9A8802DA100B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PP_MARK_KEY" val="ded79e21-d75d-42f2-a502-1efb85d4244b"/>
  <p:tag name="COMMONDATA" val="eyJoZGlkIjoiYTU3MjAzOGI1ZWM1NjI3YTE0MjIzZDIwNTMwM2NhZjEifQ==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0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100</TotalTime>
  <Words>4619</Words>
  <Application>Microsoft Office PowerPoint</Application>
  <PresentationFormat>全屏显示(4:3)</PresentationFormat>
  <Paragraphs>545</Paragraphs>
  <Slides>62</Slides>
  <Notes>34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62</vt:i4>
      </vt:variant>
    </vt:vector>
  </HeadingPairs>
  <TitlesOfParts>
    <vt:vector size="72" baseType="lpstr">
      <vt:lpstr>Athelas</vt:lpstr>
      <vt:lpstr>等线</vt:lpstr>
      <vt:lpstr>黑体</vt:lpstr>
      <vt:lpstr>宋体</vt:lpstr>
      <vt:lpstr>Arial</vt:lpstr>
      <vt:lpstr>Calibri</vt:lpstr>
      <vt:lpstr>Calibri Light</vt:lpstr>
      <vt:lpstr>Cambria Math</vt:lpstr>
      <vt:lpstr>Times New Roman</vt:lpstr>
      <vt:lpstr>Office 主题​​</vt:lpstr>
      <vt:lpstr>《人工智能的数学基础》</vt:lpstr>
      <vt:lpstr>课程介绍</vt:lpstr>
      <vt:lpstr>概率</vt:lpstr>
      <vt:lpstr>大纲</vt:lpstr>
      <vt:lpstr>单变量</vt:lpstr>
      <vt:lpstr>期望</vt:lpstr>
      <vt:lpstr>方差</vt:lpstr>
      <vt:lpstr>方差性质</vt:lpstr>
      <vt:lpstr>熵entropy</vt:lpstr>
      <vt:lpstr>熵entropy</vt:lpstr>
      <vt:lpstr>交叉熵</vt:lpstr>
      <vt:lpstr>KL-散度（相对熵）</vt:lpstr>
      <vt:lpstr>互信息</vt:lpstr>
      <vt:lpstr>多变量</vt:lpstr>
      <vt:lpstr>多变量</vt:lpstr>
      <vt:lpstr>多变量</vt:lpstr>
      <vt:lpstr>边际分布</vt:lpstr>
      <vt:lpstr>独立</vt:lpstr>
      <vt:lpstr>贝叶斯(Bayes)</vt:lpstr>
      <vt:lpstr>条件期望</vt:lpstr>
      <vt:lpstr>期望、方差公式</vt:lpstr>
      <vt:lpstr>协方差</vt:lpstr>
      <vt:lpstr>相关系数</vt:lpstr>
      <vt:lpstr>高斯分布</vt:lpstr>
      <vt:lpstr>高斯分布</vt:lpstr>
      <vt:lpstr>变量组合</vt:lpstr>
      <vt:lpstr>变量组合</vt:lpstr>
      <vt:lpstr>二元正态分布</vt:lpstr>
      <vt:lpstr>多元正态分布</vt:lpstr>
      <vt:lpstr>正态分布</vt:lpstr>
      <vt:lpstr>变量组合</vt:lpstr>
      <vt:lpstr>正态分布</vt:lpstr>
      <vt:lpstr>条件分布</vt:lpstr>
      <vt:lpstr>正态分布的条件分布</vt:lpstr>
      <vt:lpstr>正态分布组合</vt:lpstr>
      <vt:lpstr>正态分布组合</vt:lpstr>
      <vt:lpstr>分布函数相乘</vt:lpstr>
      <vt:lpstr>正态分布变形</vt:lpstr>
      <vt:lpstr>采样</vt:lpstr>
      <vt:lpstr>统计推断</vt:lpstr>
      <vt:lpstr>经典统计推断</vt:lpstr>
      <vt:lpstr>贝叶斯估计</vt:lpstr>
      <vt:lpstr>贝叶斯估计</vt:lpstr>
      <vt:lpstr>贝叶斯估计</vt:lpstr>
      <vt:lpstr>贝叶斯估计</vt:lpstr>
      <vt:lpstr>贝叶斯估计</vt:lpstr>
      <vt:lpstr>贝叶斯估计</vt:lpstr>
      <vt:lpstr>贝叶斯估计</vt:lpstr>
      <vt:lpstr>共轭分布</vt:lpstr>
      <vt:lpstr>一些友好的分布：两点分布</vt:lpstr>
      <vt:lpstr>一些友好的分布：二项分布</vt:lpstr>
      <vt:lpstr>一些友好的分布：Beta分布</vt:lpstr>
      <vt:lpstr>一些友好的分布：Beta分布</vt:lpstr>
      <vt:lpstr>Beta-Bernoulli 共轭</vt:lpstr>
      <vt:lpstr>Beta-Binomial 共轭</vt:lpstr>
      <vt:lpstr>巧合？</vt:lpstr>
      <vt:lpstr>指数分布族</vt:lpstr>
      <vt:lpstr>高斯分布的指数族形式</vt:lpstr>
      <vt:lpstr>友好分布：多项分布</vt:lpstr>
      <vt:lpstr>友好分布：Dirichlet分布</vt:lpstr>
      <vt:lpstr>共轭分布</vt:lpstr>
      <vt:lpstr>指数族分布都有共轭分布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《人工智能的数学基础》</dc:title>
  <dc:creator>hertz wang</dc:creator>
  <cp:lastModifiedBy>zihe wang</cp:lastModifiedBy>
  <cp:revision>367</cp:revision>
  <dcterms:created xsi:type="dcterms:W3CDTF">2020-09-27T08:37:00Z</dcterms:created>
  <dcterms:modified xsi:type="dcterms:W3CDTF">2024-12-27T07:55:20Z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54CA8ADCFAFC4B27AC43EF609FA0ED65</vt:lpwstr>
  </property>
  <property fmtid="{D5CDD505-2E9C-101B-9397-08002B2CF9AE}" pid="3" name="KSOProductBuildVer">
    <vt:lpwstr>2052-12.1.0.19302</vt:lpwstr>
  </property>
</Properties>
</file>